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Playfair Display Semi Bold"/>
      <p:regular r:id="rId17"/>
    </p:embeddedFont>
    <p:embeddedFont>
      <p:font typeface="Playfair Display Semi Bold"/>
      <p:regular r:id="rId18"/>
    </p:embeddedFont>
    <p:embeddedFont>
      <p:font typeface="Playfair Display Semi Bold"/>
      <p:regular r:id="rId19"/>
    </p:embeddedFont>
    <p:embeddedFont>
      <p:font typeface="Playfair Display Semi Bold"/>
      <p:regular r:id="rId20"/>
    </p:embeddedFont>
    <p:embeddedFont>
      <p:font typeface="Public Sans"/>
      <p:regular r:id="rId21"/>
    </p:embeddedFont>
    <p:embeddedFont>
      <p:font typeface="Public Sans"/>
      <p:regular r:id="rId22"/>
    </p:embeddedFont>
    <p:embeddedFont>
      <p:font typeface="Public Sans"/>
      <p:regular r:id="rId23"/>
    </p:embeddedFont>
    <p:embeddedFont>
      <p:font typeface="Public Sans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svg"/><Relationship Id="rId3" Type="http://schemas.openxmlformats.org/officeDocument/2006/relationships/image" Target="../media/image-10-3.png"/><Relationship Id="rId4" Type="http://schemas.openxmlformats.org/officeDocument/2006/relationships/image" Target="../media/image-10-4.svg"/><Relationship Id="rId5" Type="http://schemas.openxmlformats.org/officeDocument/2006/relationships/slideLayout" Target="../slideLayouts/slideLayout11.xml"/><Relationship Id="rId6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image" Target="../media/image-6-6.png"/><Relationship Id="rId7" Type="http://schemas.openxmlformats.org/officeDocument/2006/relationships/image" Target="../media/image-6-7.png"/><Relationship Id="rId8" Type="http://schemas.openxmlformats.org/officeDocument/2006/relationships/slideLayout" Target="../slideLayouts/slideLayout7.xml"/><Relationship Id="rId9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slideLayout" Target="../slideLayouts/slideLayout9.xml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3352086"/>
            <a:ext cx="1279100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4B6981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Health and Demographic Patterns in South Africa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451449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A comprehensive CRISP-DM analysis of national health indicators spanning 1998-2016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11373" y="401717"/>
            <a:ext cx="5520571" cy="4566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550"/>
              </a:lnSpc>
              <a:buNone/>
            </a:pPr>
            <a:r>
              <a:rPr lang="en-US" sz="2850" dirty="0">
                <a:solidFill>
                  <a:srgbClr val="4B6981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Conclusions &amp; Future Directions</a:t>
            </a:r>
            <a:endParaRPr lang="en-US" sz="2850" dirty="0"/>
          </a:p>
        </p:txBody>
      </p:sp>
      <p:sp>
        <p:nvSpPr>
          <p:cNvPr id="3" name="Shape 1"/>
          <p:cNvSpPr/>
          <p:nvPr/>
        </p:nvSpPr>
        <p:spPr>
          <a:xfrm>
            <a:off x="511373" y="1150501"/>
            <a:ext cx="6730722" cy="2295763"/>
          </a:xfrm>
          <a:prstGeom prst="roundRect">
            <a:avLst>
              <a:gd name="adj" fmla="val 2673"/>
            </a:avLst>
          </a:prstGeom>
          <a:solidFill>
            <a:srgbClr val="F0DEDC"/>
          </a:solidFill>
          <a:ln w="7620">
            <a:solidFill>
              <a:srgbClr val="E1C2C2"/>
            </a:solidFill>
            <a:prstDash val="solid"/>
          </a:ln>
          <a:effectLst>
            <a:outerShdw sx="100000" sy="100000" kx="0" ky="0" algn="bl" rotWithShape="0" blurRad="0" dist="12700" dir="2700000">
              <a:srgbClr val="e1c2c2">
                <a:alpha val="100000"/>
              </a:srgbClr>
            </a:outerShdw>
          </a:effectLst>
        </p:spPr>
      </p:sp>
      <p:sp>
        <p:nvSpPr>
          <p:cNvPr id="4" name="Shape 2"/>
          <p:cNvSpPr/>
          <p:nvPr/>
        </p:nvSpPr>
        <p:spPr>
          <a:xfrm>
            <a:off x="665083" y="1304211"/>
            <a:ext cx="438269" cy="438269"/>
          </a:xfrm>
          <a:prstGeom prst="roundRect">
            <a:avLst>
              <a:gd name="adj" fmla="val 20861812"/>
            </a:avLst>
          </a:prstGeom>
          <a:solidFill>
            <a:srgbClr val="E1C2C2"/>
          </a:solidFill>
          <a:ln/>
        </p:spPr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785574" y="1424702"/>
            <a:ext cx="197168" cy="197168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665083" y="1888569"/>
            <a:ext cx="1826419" cy="2282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Key Outcomes</a:t>
            </a:r>
            <a:endParaRPr lang="en-US" sz="1400" dirty="0"/>
          </a:p>
        </p:txBody>
      </p:sp>
      <p:sp>
        <p:nvSpPr>
          <p:cNvPr id="7" name="Text 4"/>
          <p:cNvSpPr/>
          <p:nvPr/>
        </p:nvSpPr>
        <p:spPr>
          <a:xfrm>
            <a:off x="665083" y="2204442"/>
            <a:ext cx="6423303" cy="2337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150" dirty="0">
                <a:solidFill>
                  <a:srgbClr val="000000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End-to-end CRISP-DM validated</a:t>
            </a:r>
            <a:endParaRPr lang="en-US" sz="1150" dirty="0"/>
          </a:p>
        </p:txBody>
      </p:sp>
      <p:sp>
        <p:nvSpPr>
          <p:cNvPr id="8" name="Text 5"/>
          <p:cNvSpPr/>
          <p:nvPr/>
        </p:nvSpPr>
        <p:spPr>
          <a:xfrm>
            <a:off x="665083" y="2489240"/>
            <a:ext cx="6423303" cy="2337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150" dirty="0">
                <a:solidFill>
                  <a:srgbClr val="000000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Policy-ready dashboard operational</a:t>
            </a:r>
            <a:endParaRPr lang="en-US" sz="1150" dirty="0"/>
          </a:p>
        </p:txBody>
      </p:sp>
      <p:sp>
        <p:nvSpPr>
          <p:cNvPr id="9" name="Text 6"/>
          <p:cNvSpPr/>
          <p:nvPr/>
        </p:nvSpPr>
        <p:spPr>
          <a:xfrm>
            <a:off x="665083" y="2774037"/>
            <a:ext cx="6423303" cy="2337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150" dirty="0">
                <a:solidFill>
                  <a:srgbClr val="000000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Scalable pipeline established</a:t>
            </a:r>
            <a:endParaRPr lang="en-US" sz="1150" dirty="0"/>
          </a:p>
        </p:txBody>
      </p:sp>
      <p:sp>
        <p:nvSpPr>
          <p:cNvPr id="10" name="Text 7"/>
          <p:cNvSpPr/>
          <p:nvPr/>
        </p:nvSpPr>
        <p:spPr>
          <a:xfrm>
            <a:off x="665083" y="3058835"/>
            <a:ext cx="6423303" cy="2337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150" dirty="0">
                <a:solidFill>
                  <a:srgbClr val="000000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Ethical frameworks in place</a:t>
            </a:r>
            <a:endParaRPr lang="en-US" sz="1150" dirty="0"/>
          </a:p>
        </p:txBody>
      </p:sp>
      <p:sp>
        <p:nvSpPr>
          <p:cNvPr id="11" name="Shape 8"/>
          <p:cNvSpPr/>
          <p:nvPr/>
        </p:nvSpPr>
        <p:spPr>
          <a:xfrm>
            <a:off x="7388185" y="1150501"/>
            <a:ext cx="6730841" cy="2295763"/>
          </a:xfrm>
          <a:prstGeom prst="roundRect">
            <a:avLst>
              <a:gd name="adj" fmla="val 2673"/>
            </a:avLst>
          </a:prstGeom>
          <a:solidFill>
            <a:srgbClr val="F0DEDC"/>
          </a:solidFill>
          <a:ln w="7620">
            <a:solidFill>
              <a:srgbClr val="CCC4EC"/>
            </a:solidFill>
            <a:prstDash val="solid"/>
          </a:ln>
          <a:effectLst>
            <a:outerShdw sx="100000" sy="100000" kx="0" ky="0" algn="bl" rotWithShape="0" blurRad="0" dist="12700" dir="2700000">
              <a:srgbClr val="ccc4ec">
                <a:alpha val="100000"/>
              </a:srgbClr>
            </a:outerShdw>
          </a:effectLst>
        </p:spPr>
      </p:sp>
      <p:sp>
        <p:nvSpPr>
          <p:cNvPr id="12" name="Shape 9"/>
          <p:cNvSpPr/>
          <p:nvPr/>
        </p:nvSpPr>
        <p:spPr>
          <a:xfrm>
            <a:off x="7541895" y="1304211"/>
            <a:ext cx="438269" cy="438269"/>
          </a:xfrm>
          <a:prstGeom prst="roundRect">
            <a:avLst>
              <a:gd name="adj" fmla="val 20861812"/>
            </a:avLst>
          </a:prstGeom>
          <a:solidFill>
            <a:srgbClr val="CCC4EC"/>
          </a:solidFill>
          <a:ln/>
        </p:spPr>
      </p:sp>
      <p:pic>
        <p:nvPicPr>
          <p:cNvPr id="13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62386" y="1424702"/>
            <a:ext cx="197168" cy="197168"/>
          </a:xfrm>
          <a:prstGeom prst="rect">
            <a:avLst/>
          </a:prstGeom>
        </p:spPr>
      </p:pic>
      <p:sp>
        <p:nvSpPr>
          <p:cNvPr id="14" name="Text 10"/>
          <p:cNvSpPr/>
          <p:nvPr/>
        </p:nvSpPr>
        <p:spPr>
          <a:xfrm>
            <a:off x="7541895" y="1888569"/>
            <a:ext cx="1826419" cy="2282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Challenges</a:t>
            </a:r>
            <a:endParaRPr lang="en-US" sz="1400" dirty="0"/>
          </a:p>
        </p:txBody>
      </p:sp>
      <p:sp>
        <p:nvSpPr>
          <p:cNvPr id="15" name="Text 11"/>
          <p:cNvSpPr/>
          <p:nvPr/>
        </p:nvSpPr>
        <p:spPr>
          <a:xfrm>
            <a:off x="7541895" y="2204442"/>
            <a:ext cx="6423422" cy="2337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150" dirty="0">
                <a:solidFill>
                  <a:srgbClr val="000000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Limited time-series depth (1998 &amp; 2016 only)</a:t>
            </a:r>
            <a:endParaRPr lang="en-US" sz="1150" dirty="0"/>
          </a:p>
        </p:txBody>
      </p:sp>
      <p:sp>
        <p:nvSpPr>
          <p:cNvPr id="16" name="Text 12"/>
          <p:cNvSpPr/>
          <p:nvPr/>
        </p:nvSpPr>
        <p:spPr>
          <a:xfrm>
            <a:off x="7541895" y="2489240"/>
            <a:ext cx="6423422" cy="2337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150" dirty="0">
                <a:solidFill>
                  <a:srgbClr val="000000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National-level granularity constraints</a:t>
            </a:r>
            <a:endParaRPr lang="en-US" sz="1150" dirty="0"/>
          </a:p>
        </p:txBody>
      </p:sp>
      <p:sp>
        <p:nvSpPr>
          <p:cNvPr id="17" name="Text 13"/>
          <p:cNvSpPr/>
          <p:nvPr/>
        </p:nvSpPr>
        <p:spPr>
          <a:xfrm>
            <a:off x="7541895" y="2774037"/>
            <a:ext cx="6423422" cy="2337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150" dirty="0">
                <a:solidFill>
                  <a:srgbClr val="000000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Low sample size affecting precision</a:t>
            </a:r>
            <a:endParaRPr lang="en-US" sz="1150" dirty="0"/>
          </a:p>
        </p:txBody>
      </p:sp>
      <p:sp>
        <p:nvSpPr>
          <p:cNvPr id="18" name="Text 14"/>
          <p:cNvSpPr/>
          <p:nvPr/>
        </p:nvSpPr>
        <p:spPr>
          <a:xfrm>
            <a:off x="511373" y="3665339"/>
            <a:ext cx="2191822" cy="273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4B6981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Future Work</a:t>
            </a:r>
            <a:endParaRPr lang="en-US" sz="1700" dirty="0"/>
          </a:p>
        </p:txBody>
      </p:sp>
      <p:sp>
        <p:nvSpPr>
          <p:cNvPr id="19" name="Shape 15"/>
          <p:cNvSpPr/>
          <p:nvPr/>
        </p:nvSpPr>
        <p:spPr>
          <a:xfrm>
            <a:off x="511373" y="4158377"/>
            <a:ext cx="328732" cy="328732"/>
          </a:xfrm>
          <a:prstGeom prst="roundRect">
            <a:avLst>
              <a:gd name="adj" fmla="val 18669"/>
            </a:avLst>
          </a:prstGeom>
          <a:solidFill>
            <a:srgbClr val="E1C2C2">
              <a:alpha val="50000"/>
            </a:srgbClr>
          </a:solidFill>
          <a:ln w="7620">
            <a:solidFill>
              <a:srgbClr val="C7A8A8"/>
            </a:solidFill>
            <a:prstDash val="solid"/>
          </a:ln>
          <a:effectLst>
            <a:outerShdw sx="100000" sy="100000" kx="0" ky="0" algn="bl" rotWithShape="0" blurRad="0" dist="12700" dir="2700000">
              <a:srgbClr val="c7a8a8">
                <a:alpha val="100000"/>
              </a:srgbClr>
            </a:outerShdw>
          </a:effectLst>
        </p:spPr>
      </p:sp>
      <p:sp>
        <p:nvSpPr>
          <p:cNvPr id="20" name="Text 16"/>
          <p:cNvSpPr/>
          <p:nvPr/>
        </p:nvSpPr>
        <p:spPr>
          <a:xfrm>
            <a:off x="566142" y="4185702"/>
            <a:ext cx="219075" cy="273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700"/>
              </a:lnSpc>
              <a:buNone/>
            </a:pPr>
            <a:r>
              <a:rPr lang="en-US" sz="1700" dirty="0">
                <a:solidFill>
                  <a:srgbClr val="000000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1</a:t>
            </a:r>
            <a:endParaRPr lang="en-US" sz="1700" dirty="0"/>
          </a:p>
        </p:txBody>
      </p:sp>
      <p:sp>
        <p:nvSpPr>
          <p:cNvPr id="21" name="Text 17"/>
          <p:cNvSpPr/>
          <p:nvPr/>
        </p:nvSpPr>
        <p:spPr>
          <a:xfrm>
            <a:off x="986195" y="4208502"/>
            <a:ext cx="1826419" cy="2282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400" dirty="0">
                <a:solidFill>
                  <a:srgbClr val="6F655D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Integrate New Data</a:t>
            </a:r>
            <a:endParaRPr lang="en-US" sz="1400" dirty="0"/>
          </a:p>
        </p:txBody>
      </p:sp>
      <p:sp>
        <p:nvSpPr>
          <p:cNvPr id="22" name="Text 18"/>
          <p:cNvSpPr/>
          <p:nvPr/>
        </p:nvSpPr>
        <p:spPr>
          <a:xfrm>
            <a:off x="986195" y="4524375"/>
            <a:ext cx="13132832" cy="2337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Add DHS datasets from 2020 onward for improved model generalization</a:t>
            </a:r>
            <a:endParaRPr lang="en-US" sz="1150" dirty="0"/>
          </a:p>
        </p:txBody>
      </p:sp>
      <p:sp>
        <p:nvSpPr>
          <p:cNvPr id="23" name="Shape 19"/>
          <p:cNvSpPr/>
          <p:nvPr/>
        </p:nvSpPr>
        <p:spPr>
          <a:xfrm>
            <a:off x="511373" y="5050274"/>
            <a:ext cx="328732" cy="328732"/>
          </a:xfrm>
          <a:prstGeom prst="roundRect">
            <a:avLst>
              <a:gd name="adj" fmla="val 18669"/>
            </a:avLst>
          </a:prstGeom>
          <a:solidFill>
            <a:srgbClr val="CCC4EC">
              <a:alpha val="50000"/>
            </a:srgbClr>
          </a:solidFill>
          <a:ln w="7620">
            <a:solidFill>
              <a:srgbClr val="B2AAD2"/>
            </a:solidFill>
            <a:prstDash val="solid"/>
          </a:ln>
          <a:effectLst>
            <a:outerShdw sx="100000" sy="100000" kx="0" ky="0" algn="bl" rotWithShape="0" blurRad="0" dist="12700" dir="2700000">
              <a:srgbClr val="b2aad2">
                <a:alpha val="100000"/>
              </a:srgbClr>
            </a:outerShdw>
          </a:effectLst>
        </p:spPr>
      </p:sp>
      <p:sp>
        <p:nvSpPr>
          <p:cNvPr id="24" name="Text 20"/>
          <p:cNvSpPr/>
          <p:nvPr/>
        </p:nvSpPr>
        <p:spPr>
          <a:xfrm>
            <a:off x="566142" y="5077599"/>
            <a:ext cx="219075" cy="273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700"/>
              </a:lnSpc>
              <a:buNone/>
            </a:pPr>
            <a:r>
              <a:rPr lang="en-US" sz="1700" dirty="0">
                <a:solidFill>
                  <a:srgbClr val="000000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2</a:t>
            </a:r>
            <a:endParaRPr lang="en-US" sz="1700" dirty="0"/>
          </a:p>
        </p:txBody>
      </p:sp>
      <p:sp>
        <p:nvSpPr>
          <p:cNvPr id="25" name="Text 21"/>
          <p:cNvSpPr/>
          <p:nvPr/>
        </p:nvSpPr>
        <p:spPr>
          <a:xfrm>
            <a:off x="986195" y="5100399"/>
            <a:ext cx="1833801" cy="2282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400" dirty="0">
                <a:solidFill>
                  <a:srgbClr val="6F655D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Expand Visualizations</a:t>
            </a:r>
            <a:endParaRPr lang="en-US" sz="1400" dirty="0"/>
          </a:p>
        </p:txBody>
      </p:sp>
      <p:sp>
        <p:nvSpPr>
          <p:cNvPr id="26" name="Text 22"/>
          <p:cNvSpPr/>
          <p:nvPr/>
        </p:nvSpPr>
        <p:spPr>
          <a:xfrm>
            <a:off x="986195" y="5416272"/>
            <a:ext cx="13132832" cy="2337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Include geospatial visualizations and AI insights in Power BI dashboard</a:t>
            </a:r>
            <a:endParaRPr lang="en-US" sz="1150" dirty="0"/>
          </a:p>
        </p:txBody>
      </p:sp>
      <p:sp>
        <p:nvSpPr>
          <p:cNvPr id="27" name="Shape 23"/>
          <p:cNvSpPr/>
          <p:nvPr/>
        </p:nvSpPr>
        <p:spPr>
          <a:xfrm>
            <a:off x="511373" y="5942171"/>
            <a:ext cx="328732" cy="328732"/>
          </a:xfrm>
          <a:prstGeom prst="roundRect">
            <a:avLst>
              <a:gd name="adj" fmla="val 18669"/>
            </a:avLst>
          </a:prstGeom>
          <a:solidFill>
            <a:srgbClr val="B4DAE4">
              <a:alpha val="50000"/>
            </a:srgbClr>
          </a:solidFill>
          <a:ln w="7620">
            <a:solidFill>
              <a:srgbClr val="9AC0CA"/>
            </a:solidFill>
            <a:prstDash val="solid"/>
          </a:ln>
          <a:effectLst>
            <a:outerShdw sx="100000" sy="100000" kx="0" ky="0" algn="bl" rotWithShape="0" blurRad="0" dist="12700" dir="2700000">
              <a:srgbClr val="9ac0ca">
                <a:alpha val="100000"/>
              </a:srgbClr>
            </a:outerShdw>
          </a:effectLst>
        </p:spPr>
      </p:sp>
      <p:sp>
        <p:nvSpPr>
          <p:cNvPr id="28" name="Text 24"/>
          <p:cNvSpPr/>
          <p:nvPr/>
        </p:nvSpPr>
        <p:spPr>
          <a:xfrm>
            <a:off x="566142" y="5969496"/>
            <a:ext cx="219075" cy="273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700"/>
              </a:lnSpc>
              <a:buNone/>
            </a:pPr>
            <a:r>
              <a:rPr lang="en-US" sz="1700" dirty="0">
                <a:solidFill>
                  <a:srgbClr val="000000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3</a:t>
            </a:r>
            <a:endParaRPr lang="en-US" sz="1700" dirty="0"/>
          </a:p>
        </p:txBody>
      </p:sp>
      <p:sp>
        <p:nvSpPr>
          <p:cNvPr id="29" name="Text 25"/>
          <p:cNvSpPr/>
          <p:nvPr/>
        </p:nvSpPr>
        <p:spPr>
          <a:xfrm>
            <a:off x="986195" y="5992297"/>
            <a:ext cx="1826419" cy="2282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400" dirty="0">
                <a:solidFill>
                  <a:srgbClr val="6F655D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Automate Pipelines</a:t>
            </a:r>
            <a:endParaRPr lang="en-US" sz="1400" dirty="0"/>
          </a:p>
        </p:txBody>
      </p:sp>
      <p:sp>
        <p:nvSpPr>
          <p:cNvPr id="30" name="Text 26"/>
          <p:cNvSpPr/>
          <p:nvPr/>
        </p:nvSpPr>
        <p:spPr>
          <a:xfrm>
            <a:off x="986195" y="6308169"/>
            <a:ext cx="13132832" cy="2337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Implement Azure Pipelines for automated retraining and refresh</a:t>
            </a:r>
            <a:endParaRPr lang="en-US" sz="1150" dirty="0"/>
          </a:p>
        </p:txBody>
      </p:sp>
      <p:sp>
        <p:nvSpPr>
          <p:cNvPr id="31" name="Shape 27"/>
          <p:cNvSpPr/>
          <p:nvPr/>
        </p:nvSpPr>
        <p:spPr>
          <a:xfrm>
            <a:off x="511373" y="6834068"/>
            <a:ext cx="328732" cy="328732"/>
          </a:xfrm>
          <a:prstGeom prst="roundRect">
            <a:avLst>
              <a:gd name="adj" fmla="val 18669"/>
            </a:avLst>
          </a:prstGeom>
          <a:solidFill>
            <a:srgbClr val="E1C2C2">
              <a:alpha val="50000"/>
            </a:srgbClr>
          </a:solidFill>
          <a:ln w="7620">
            <a:solidFill>
              <a:srgbClr val="C7A8A8"/>
            </a:solidFill>
            <a:prstDash val="solid"/>
          </a:ln>
          <a:effectLst>
            <a:outerShdw sx="100000" sy="100000" kx="0" ky="0" algn="bl" rotWithShape="0" blurRad="0" dist="12700" dir="2700000">
              <a:srgbClr val="c7a8a8">
                <a:alpha val="100000"/>
              </a:srgbClr>
            </a:outerShdw>
          </a:effectLst>
        </p:spPr>
      </p:sp>
      <p:sp>
        <p:nvSpPr>
          <p:cNvPr id="32" name="Text 28"/>
          <p:cNvSpPr/>
          <p:nvPr/>
        </p:nvSpPr>
        <p:spPr>
          <a:xfrm>
            <a:off x="566142" y="6861393"/>
            <a:ext cx="219075" cy="273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700"/>
              </a:lnSpc>
              <a:buNone/>
            </a:pPr>
            <a:r>
              <a:rPr lang="en-US" sz="1700" dirty="0">
                <a:solidFill>
                  <a:srgbClr val="000000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4</a:t>
            </a:r>
            <a:endParaRPr lang="en-US" sz="1700" dirty="0"/>
          </a:p>
        </p:txBody>
      </p:sp>
      <p:sp>
        <p:nvSpPr>
          <p:cNvPr id="33" name="Text 29"/>
          <p:cNvSpPr/>
          <p:nvPr/>
        </p:nvSpPr>
        <p:spPr>
          <a:xfrm>
            <a:off x="986195" y="6884194"/>
            <a:ext cx="1826419" cy="2282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400" dirty="0">
                <a:solidFill>
                  <a:srgbClr val="6F655D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Multilingual Interface</a:t>
            </a:r>
            <a:endParaRPr lang="en-US" sz="1400" dirty="0"/>
          </a:p>
        </p:txBody>
      </p:sp>
      <p:sp>
        <p:nvSpPr>
          <p:cNvPr id="34" name="Text 30"/>
          <p:cNvSpPr/>
          <p:nvPr/>
        </p:nvSpPr>
        <p:spPr>
          <a:xfrm>
            <a:off x="986195" y="7200067"/>
            <a:ext cx="13132832" cy="2337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Provide English, Afrikaans, and isiZulu language options</a:t>
            </a:r>
            <a:endParaRPr lang="en-US" sz="1150" dirty="0"/>
          </a:p>
        </p:txBody>
      </p:sp>
      <p:sp>
        <p:nvSpPr>
          <p:cNvPr id="35" name="Text 31"/>
          <p:cNvSpPr/>
          <p:nvPr/>
        </p:nvSpPr>
        <p:spPr>
          <a:xfrm>
            <a:off x="511373" y="7598093"/>
            <a:ext cx="13607653" cy="2337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This project demonstrates how open data, reproducible workflows, and visual analytics support equitable healthcare access across South Africa.</a:t>
            </a:r>
            <a:endParaRPr lang="en-US" sz="11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5364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4B6981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Executive Summary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716054"/>
            <a:ext cx="6407944" cy="2047994"/>
          </a:xfrm>
          <a:prstGeom prst="roundRect">
            <a:avLst>
              <a:gd name="adj" fmla="val 4652"/>
            </a:avLst>
          </a:prstGeom>
          <a:solidFill>
            <a:srgbClr val="E1C2C2">
              <a:alpha val="50000"/>
            </a:srgbClr>
          </a:solidFill>
          <a:ln w="7620">
            <a:solidFill>
              <a:srgbClr val="C7A8A8"/>
            </a:solidFill>
            <a:prstDash val="solid"/>
          </a:ln>
          <a:effectLst>
            <a:outerShdw sx="100000" sy="100000" kx="0" ky="0" algn="bl" rotWithShape="0" blurRad="0" dist="20320" dir="2700000">
              <a:srgbClr val="c7a8a8">
                <a:alpha val="100000"/>
              </a:srgbClr>
            </a:outerShdw>
          </a:effectLst>
        </p:spPr>
      </p:sp>
      <p:sp>
        <p:nvSpPr>
          <p:cNvPr id="4" name="Text 2"/>
          <p:cNvSpPr/>
          <p:nvPr/>
        </p:nvSpPr>
        <p:spPr>
          <a:xfrm>
            <a:off x="1028224" y="295048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Data Integration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028224" y="3440906"/>
            <a:ext cx="593907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Successfully integrated 13 DHS datasets covering 1,006 health and demographic indicators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7428548" y="2716054"/>
            <a:ext cx="6408063" cy="2047994"/>
          </a:xfrm>
          <a:prstGeom prst="roundRect">
            <a:avLst>
              <a:gd name="adj" fmla="val 4652"/>
            </a:avLst>
          </a:prstGeom>
          <a:solidFill>
            <a:srgbClr val="CCC4EC">
              <a:alpha val="50000"/>
            </a:srgbClr>
          </a:solidFill>
          <a:ln w="7620">
            <a:solidFill>
              <a:srgbClr val="B2AAD2"/>
            </a:solidFill>
            <a:prstDash val="solid"/>
          </a:ln>
          <a:effectLst>
            <a:outerShdw sx="100000" sy="100000" kx="0" ky="0" algn="bl" rotWithShape="0" blurRad="0" dist="20320" dir="2700000">
              <a:srgbClr val="b2aad2">
                <a:alpha val="100000"/>
              </a:srgbClr>
            </a:outerShdw>
          </a:effectLst>
        </p:spPr>
      </p:sp>
      <p:sp>
        <p:nvSpPr>
          <p:cNvPr id="7" name="Text 5"/>
          <p:cNvSpPr/>
          <p:nvPr/>
        </p:nvSpPr>
        <p:spPr>
          <a:xfrm>
            <a:off x="7662982" y="295048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Model Development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662982" y="3440906"/>
            <a:ext cx="59391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Evaluated four classification models: Logistic Regression, Decision Tree, Random Forest, and Naïve Bayes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793790" y="4990862"/>
            <a:ext cx="6407944" cy="1685092"/>
          </a:xfrm>
          <a:prstGeom prst="roundRect">
            <a:avLst>
              <a:gd name="adj" fmla="val 5654"/>
            </a:avLst>
          </a:prstGeom>
          <a:solidFill>
            <a:srgbClr val="B4DAE4">
              <a:alpha val="50000"/>
            </a:srgbClr>
          </a:solidFill>
          <a:ln w="7620">
            <a:solidFill>
              <a:srgbClr val="9AC0CA"/>
            </a:solidFill>
            <a:prstDash val="solid"/>
          </a:ln>
          <a:effectLst>
            <a:outerShdw sx="100000" sy="100000" kx="0" ky="0" algn="bl" rotWithShape="0" blurRad="0" dist="20320" dir="2700000">
              <a:srgbClr val="9ac0ca">
                <a:alpha val="100000"/>
              </a:srgbClr>
            </a:outerShdw>
          </a:effectLst>
        </p:spPr>
      </p:sp>
      <p:sp>
        <p:nvSpPr>
          <p:cNvPr id="10" name="Text 8"/>
          <p:cNvSpPr/>
          <p:nvPr/>
        </p:nvSpPr>
        <p:spPr>
          <a:xfrm>
            <a:off x="1028224" y="522529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Deployment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1028224" y="5715714"/>
            <a:ext cx="593907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Dual-platform solution: Power BI Dashboard for policymakers and R Shiny for technical users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7428548" y="4990862"/>
            <a:ext cx="6408063" cy="1685092"/>
          </a:xfrm>
          <a:prstGeom prst="roundRect">
            <a:avLst>
              <a:gd name="adj" fmla="val 5654"/>
            </a:avLst>
          </a:prstGeom>
          <a:solidFill>
            <a:srgbClr val="E1C2C2">
              <a:alpha val="50000"/>
            </a:srgbClr>
          </a:solidFill>
          <a:ln w="7620">
            <a:solidFill>
              <a:srgbClr val="C7A8A8"/>
            </a:solidFill>
            <a:prstDash val="solid"/>
          </a:ln>
          <a:effectLst>
            <a:outerShdw sx="100000" sy="100000" kx="0" ky="0" algn="bl" rotWithShape="0" blurRad="0" dist="20320" dir="2700000">
              <a:srgbClr val="c7a8a8">
                <a:alpha val="100000"/>
              </a:srgbClr>
            </a:outerShdw>
          </a:effectLst>
        </p:spPr>
      </p:sp>
      <p:sp>
        <p:nvSpPr>
          <p:cNvPr id="13" name="Text 11"/>
          <p:cNvSpPr/>
          <p:nvPr/>
        </p:nvSpPr>
        <p:spPr>
          <a:xfrm>
            <a:off x="7662982" y="522529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Compliance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7662982" y="5715714"/>
            <a:ext cx="59391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Maintained ethical compliance with POPIA standards throughout the project lifecycle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1045" y="582335"/>
            <a:ext cx="7805738" cy="661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200"/>
              </a:lnSpc>
              <a:buNone/>
            </a:pPr>
            <a:r>
              <a:rPr lang="en-US" sz="4150" dirty="0">
                <a:solidFill>
                  <a:srgbClr val="4B6981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Key Findings &amp; Business Impact</a:t>
            </a:r>
            <a:endParaRPr lang="en-US" sz="4150" dirty="0"/>
          </a:p>
        </p:txBody>
      </p:sp>
      <p:sp>
        <p:nvSpPr>
          <p:cNvPr id="3" name="Text 1"/>
          <p:cNvSpPr/>
          <p:nvPr/>
        </p:nvSpPr>
        <p:spPr>
          <a:xfrm>
            <a:off x="741045" y="1773198"/>
            <a:ext cx="3195876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500" dirty="0">
                <a:solidFill>
                  <a:srgbClr val="4B6981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Top Health Predictors</a:t>
            </a:r>
            <a:endParaRPr lang="en-US" sz="2500" dirty="0"/>
          </a:p>
        </p:txBody>
      </p:sp>
      <p:sp>
        <p:nvSpPr>
          <p:cNvPr id="4" name="Text 2"/>
          <p:cNvSpPr/>
          <p:nvPr/>
        </p:nvSpPr>
        <p:spPr>
          <a:xfrm>
            <a:off x="741045" y="2514005"/>
            <a:ext cx="3025616" cy="698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500"/>
              </a:lnSpc>
              <a:buNone/>
            </a:pPr>
            <a:r>
              <a:rPr lang="en-US" sz="5500" dirty="0">
                <a:solidFill>
                  <a:srgbClr val="6F655D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28.5%</a:t>
            </a:r>
            <a:endParaRPr lang="en-US" sz="5500" dirty="0"/>
          </a:p>
        </p:txBody>
      </p:sp>
      <p:sp>
        <p:nvSpPr>
          <p:cNvPr id="5" name="Text 3"/>
          <p:cNvSpPr/>
          <p:nvPr/>
        </p:nvSpPr>
        <p:spPr>
          <a:xfrm>
            <a:off x="930473" y="3477220"/>
            <a:ext cx="2646640" cy="330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6F655D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Education Level</a:t>
            </a:r>
            <a:endParaRPr lang="en-US" sz="2050" dirty="0"/>
          </a:p>
        </p:txBody>
      </p:sp>
      <p:sp>
        <p:nvSpPr>
          <p:cNvPr id="6" name="Text 4"/>
          <p:cNvSpPr/>
          <p:nvPr/>
        </p:nvSpPr>
        <p:spPr>
          <a:xfrm>
            <a:off x="741045" y="4019669"/>
            <a:ext cx="3025616" cy="6772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Strongest predictor of health outcomes</a:t>
            </a:r>
            <a:endParaRPr lang="en-US" sz="1650" dirty="0"/>
          </a:p>
        </p:txBody>
      </p:sp>
      <p:sp>
        <p:nvSpPr>
          <p:cNvPr id="7" name="Text 5"/>
          <p:cNvSpPr/>
          <p:nvPr/>
        </p:nvSpPr>
        <p:spPr>
          <a:xfrm>
            <a:off x="4031218" y="2514005"/>
            <a:ext cx="3025735" cy="698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500"/>
              </a:lnSpc>
              <a:buNone/>
            </a:pPr>
            <a:r>
              <a:rPr lang="en-US" sz="5500" dirty="0">
                <a:solidFill>
                  <a:srgbClr val="6F655D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21.3%</a:t>
            </a:r>
            <a:endParaRPr lang="en-US" sz="5500" dirty="0"/>
          </a:p>
        </p:txBody>
      </p:sp>
      <p:sp>
        <p:nvSpPr>
          <p:cNvPr id="8" name="Text 6"/>
          <p:cNvSpPr/>
          <p:nvPr/>
        </p:nvSpPr>
        <p:spPr>
          <a:xfrm>
            <a:off x="4220766" y="3477220"/>
            <a:ext cx="2646640" cy="330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6F655D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Water Access</a:t>
            </a:r>
            <a:endParaRPr lang="en-US" sz="2050" dirty="0"/>
          </a:p>
        </p:txBody>
      </p:sp>
      <p:sp>
        <p:nvSpPr>
          <p:cNvPr id="9" name="Text 7"/>
          <p:cNvSpPr/>
          <p:nvPr/>
        </p:nvSpPr>
        <p:spPr>
          <a:xfrm>
            <a:off x="4031218" y="4019669"/>
            <a:ext cx="3025735" cy="6772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Critical infrastructure indicator</a:t>
            </a:r>
            <a:endParaRPr lang="en-US" sz="1650" dirty="0"/>
          </a:p>
        </p:txBody>
      </p:sp>
      <p:sp>
        <p:nvSpPr>
          <p:cNvPr id="10" name="Text 8"/>
          <p:cNvSpPr/>
          <p:nvPr/>
        </p:nvSpPr>
        <p:spPr>
          <a:xfrm>
            <a:off x="2386132" y="5226129"/>
            <a:ext cx="3025616" cy="698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500"/>
              </a:lnSpc>
              <a:buNone/>
            </a:pPr>
            <a:r>
              <a:rPr lang="en-US" sz="5500" dirty="0">
                <a:solidFill>
                  <a:srgbClr val="6F655D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19.2%</a:t>
            </a:r>
            <a:endParaRPr lang="en-US" sz="5500" dirty="0"/>
          </a:p>
        </p:txBody>
      </p:sp>
      <p:sp>
        <p:nvSpPr>
          <p:cNvPr id="11" name="Text 9"/>
          <p:cNvSpPr/>
          <p:nvPr/>
        </p:nvSpPr>
        <p:spPr>
          <a:xfrm>
            <a:off x="2575560" y="6189345"/>
            <a:ext cx="2646640" cy="330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6F655D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Household Income</a:t>
            </a:r>
            <a:endParaRPr lang="en-US" sz="2050" dirty="0"/>
          </a:p>
        </p:txBody>
      </p:sp>
      <p:sp>
        <p:nvSpPr>
          <p:cNvPr id="12" name="Text 10"/>
          <p:cNvSpPr/>
          <p:nvPr/>
        </p:nvSpPr>
        <p:spPr>
          <a:xfrm>
            <a:off x="2386132" y="6731794"/>
            <a:ext cx="3025616" cy="6772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Economic determinant of health</a:t>
            </a:r>
            <a:endParaRPr lang="en-US" sz="1650" dirty="0"/>
          </a:p>
        </p:txBody>
      </p:sp>
      <p:sp>
        <p:nvSpPr>
          <p:cNvPr id="13" name="Text 11"/>
          <p:cNvSpPr/>
          <p:nvPr/>
        </p:nvSpPr>
        <p:spPr>
          <a:xfrm>
            <a:off x="7581067" y="1773198"/>
            <a:ext cx="3175873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500" dirty="0">
                <a:solidFill>
                  <a:srgbClr val="4B6981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Policy-Ready Insights</a:t>
            </a:r>
            <a:endParaRPr lang="en-US" sz="2500" dirty="0"/>
          </a:p>
        </p:txBody>
      </p:sp>
      <p:sp>
        <p:nvSpPr>
          <p:cNvPr id="14" name="Text 12"/>
          <p:cNvSpPr/>
          <p:nvPr/>
        </p:nvSpPr>
        <p:spPr>
          <a:xfrm>
            <a:off x="7581067" y="2381726"/>
            <a:ext cx="6315908" cy="10158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Despite moderate model accuracy (50-55% due to limited temporal data), the project delivers significant value through actionable targets for resource allocation.</a:t>
            </a:r>
            <a:endParaRPr lang="en-US" sz="1650" dirty="0"/>
          </a:p>
        </p:txBody>
      </p:sp>
      <p:sp>
        <p:nvSpPr>
          <p:cNvPr id="15" name="Text 13"/>
          <p:cNvSpPr/>
          <p:nvPr/>
        </p:nvSpPr>
        <p:spPr>
          <a:xfrm>
            <a:off x="7581067" y="3588068"/>
            <a:ext cx="6315908" cy="3462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Deployment Status:</a:t>
            </a:r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 </a:t>
            </a:r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✅</a:t>
            </a:r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 Operational</a:t>
            </a:r>
            <a:endParaRPr lang="en-US" sz="1650" dirty="0"/>
          </a:p>
        </p:txBody>
      </p:sp>
      <p:sp>
        <p:nvSpPr>
          <p:cNvPr id="16" name="Text 14"/>
          <p:cNvSpPr/>
          <p:nvPr/>
        </p:nvSpPr>
        <p:spPr>
          <a:xfrm>
            <a:off x="7581067" y="4124801"/>
            <a:ext cx="6315908" cy="338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Power BI Dashboard published with role-based access</a:t>
            </a:r>
            <a:endParaRPr lang="en-US" sz="1650" dirty="0"/>
          </a:p>
        </p:txBody>
      </p:sp>
      <p:sp>
        <p:nvSpPr>
          <p:cNvPr id="17" name="Text 15"/>
          <p:cNvSpPr/>
          <p:nvPr/>
        </p:nvSpPr>
        <p:spPr>
          <a:xfrm>
            <a:off x="7581067" y="4537472"/>
            <a:ext cx="6315908" cy="338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Automated monitoring with quarterly reviews</a:t>
            </a:r>
            <a:endParaRPr lang="en-US" sz="1650" dirty="0"/>
          </a:p>
        </p:txBody>
      </p:sp>
      <p:sp>
        <p:nvSpPr>
          <p:cNvPr id="18" name="Text 16"/>
          <p:cNvSpPr/>
          <p:nvPr/>
        </p:nvSpPr>
        <p:spPr>
          <a:xfrm>
            <a:off x="7581067" y="4950143"/>
            <a:ext cx="6315908" cy="338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Scalable infrastructure for future survey years</a:t>
            </a:r>
            <a:endParaRPr lang="en-US" sz="16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14055"/>
            <a:ext cx="925484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4B6981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Business Objectives &amp; Stakeholders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176463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South Africa faces persistent health inequalities shaped by socioeconomic conditions. Approximately 40% of rural households lack reliable clean water access, and 30% lack adequate sanitation.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157418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F655D"/>
                </a:solidFill>
                <a:latin typeface="Playfair Display Light" pitchFamily="34" charset="0"/>
                <a:ea typeface="Playfair Display Light" pitchFamily="34" charset="-122"/>
                <a:cs typeface="Playfair Display Light" pitchFamily="34" charset="-120"/>
              </a:rPr>
              <a:t>01</a:t>
            </a:r>
            <a:endParaRPr lang="en-US" sz="1750" dirty="0"/>
          </a:p>
        </p:txBody>
      </p:sp>
      <p:sp>
        <p:nvSpPr>
          <p:cNvPr id="5" name="Shape 3"/>
          <p:cNvSpPr/>
          <p:nvPr/>
        </p:nvSpPr>
        <p:spPr>
          <a:xfrm>
            <a:off x="793790" y="3512463"/>
            <a:ext cx="6407944" cy="30480"/>
          </a:xfrm>
          <a:prstGeom prst="rect">
            <a:avLst/>
          </a:prstGeom>
          <a:solidFill>
            <a:srgbClr val="E1C2C2"/>
          </a:solidFill>
          <a:ln/>
        </p:spPr>
      </p:sp>
      <p:sp>
        <p:nvSpPr>
          <p:cNvPr id="6" name="Text 4"/>
          <p:cNvSpPr/>
          <p:nvPr/>
        </p:nvSpPr>
        <p:spPr>
          <a:xfrm>
            <a:off x="793790" y="368677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6F655D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Identify Predictors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93790" y="4177189"/>
            <a:ext cx="640794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Key socioeconomic factors influencing child and maternal health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428548" y="3157418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F655D"/>
                </a:solidFill>
                <a:latin typeface="Playfair Display Light" pitchFamily="34" charset="0"/>
                <a:ea typeface="Playfair Display Light" pitchFamily="34" charset="-122"/>
                <a:cs typeface="Playfair Display Light" pitchFamily="34" charset="-120"/>
              </a:rPr>
              <a:t>02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7428548" y="3512463"/>
            <a:ext cx="6408063" cy="30480"/>
          </a:xfrm>
          <a:prstGeom prst="rect">
            <a:avLst/>
          </a:prstGeom>
          <a:solidFill>
            <a:srgbClr val="CCC4EC"/>
          </a:solidFill>
          <a:ln/>
        </p:spPr>
      </p:sp>
      <p:sp>
        <p:nvSpPr>
          <p:cNvPr id="10" name="Text 8"/>
          <p:cNvSpPr/>
          <p:nvPr/>
        </p:nvSpPr>
        <p:spPr>
          <a:xfrm>
            <a:off x="7428548" y="368677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6F655D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Analyze Patterns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7428548" y="4177189"/>
            <a:ext cx="640806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Temporal trends in national health indicators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93790" y="5299829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F655D"/>
                </a:solidFill>
                <a:latin typeface="Playfair Display Light" pitchFamily="34" charset="0"/>
                <a:ea typeface="Playfair Display Light" pitchFamily="34" charset="-122"/>
                <a:cs typeface="Playfair Display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793790" y="5654873"/>
            <a:ext cx="6407944" cy="30480"/>
          </a:xfrm>
          <a:prstGeom prst="rect">
            <a:avLst/>
          </a:prstGeom>
          <a:solidFill>
            <a:srgbClr val="B4DAE4"/>
          </a:solidFill>
          <a:ln/>
        </p:spPr>
      </p:sp>
      <p:sp>
        <p:nvSpPr>
          <p:cNvPr id="14" name="Text 12"/>
          <p:cNvSpPr/>
          <p:nvPr/>
        </p:nvSpPr>
        <p:spPr>
          <a:xfrm>
            <a:off x="793790" y="582918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6F655D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Develop Models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793790" y="6319599"/>
            <a:ext cx="640794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Interpretable and deployable models for evidence-based decisions</a:t>
            </a: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7428548" y="5299829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F655D"/>
                </a:solidFill>
                <a:latin typeface="Playfair Display Light" pitchFamily="34" charset="0"/>
                <a:ea typeface="Playfair Display Light" pitchFamily="34" charset="-122"/>
                <a:cs typeface="Playfair Display Light" pitchFamily="34" charset="-120"/>
              </a:rPr>
              <a:t>04</a:t>
            </a:r>
            <a:endParaRPr lang="en-US" sz="1750" dirty="0"/>
          </a:p>
        </p:txBody>
      </p:sp>
      <p:sp>
        <p:nvSpPr>
          <p:cNvPr id="17" name="Shape 15"/>
          <p:cNvSpPr/>
          <p:nvPr/>
        </p:nvSpPr>
        <p:spPr>
          <a:xfrm>
            <a:off x="7428548" y="5654873"/>
            <a:ext cx="6408063" cy="30480"/>
          </a:xfrm>
          <a:prstGeom prst="rect">
            <a:avLst/>
          </a:prstGeom>
          <a:solidFill>
            <a:srgbClr val="E1C2C2"/>
          </a:solidFill>
          <a:ln/>
        </p:spPr>
      </p:sp>
      <p:sp>
        <p:nvSpPr>
          <p:cNvPr id="18" name="Text 16"/>
          <p:cNvSpPr/>
          <p:nvPr/>
        </p:nvSpPr>
        <p:spPr>
          <a:xfrm>
            <a:off x="7428548" y="582918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6F655D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Create Tools</a:t>
            </a:r>
            <a:endParaRPr lang="en-US" sz="2200" dirty="0"/>
          </a:p>
        </p:txBody>
      </p:sp>
      <p:sp>
        <p:nvSpPr>
          <p:cNvPr id="19" name="Text 17"/>
          <p:cNvSpPr/>
          <p:nvPr/>
        </p:nvSpPr>
        <p:spPr>
          <a:xfrm>
            <a:off x="7428548" y="6319599"/>
            <a:ext cx="640806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Accessible Power BI and R Shiny platforms for ongoing policy use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55765"/>
            <a:ext cx="863060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4B6981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Stakeholder Decision Framework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518172"/>
            <a:ext cx="13042821" cy="4355544"/>
          </a:xfrm>
          <a:prstGeom prst="roundRect">
            <a:avLst>
              <a:gd name="adj" fmla="val 2187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01410" y="2525792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5" name="Text 3"/>
          <p:cNvSpPr/>
          <p:nvPr/>
        </p:nvSpPr>
        <p:spPr>
          <a:xfrm>
            <a:off x="1028462" y="2669500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Stakeholder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4289108" y="2669500"/>
            <a:ext cx="27955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Decision Need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45943" y="2669500"/>
            <a:ext cx="27955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Key Indicators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10802779" y="2669500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Outcome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801410" y="3176111"/>
            <a:ext cx="13027581" cy="101322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8"/>
          <p:cNvSpPr/>
          <p:nvPr/>
        </p:nvSpPr>
        <p:spPr>
          <a:xfrm>
            <a:off x="1028462" y="3319820"/>
            <a:ext cx="279939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National Department of Health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4289108" y="3319820"/>
            <a:ext cx="279558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Policy prioritization and budget allocation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545943" y="3319820"/>
            <a:ext cx="27955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U5MR, MMR, DTP3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10802779" y="3319820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Data-driven policy briefs</a:t>
            </a:r>
            <a:endParaRPr lang="en-US" sz="1750" dirty="0"/>
          </a:p>
        </p:txBody>
      </p:sp>
      <p:sp>
        <p:nvSpPr>
          <p:cNvPr id="14" name="Shape 12"/>
          <p:cNvSpPr/>
          <p:nvPr/>
        </p:nvSpPr>
        <p:spPr>
          <a:xfrm>
            <a:off x="801410" y="4189333"/>
            <a:ext cx="13027581" cy="101322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5" name="Text 13"/>
          <p:cNvSpPr/>
          <p:nvPr/>
        </p:nvSpPr>
        <p:spPr>
          <a:xfrm>
            <a:off x="1028462" y="4333042"/>
            <a:ext cx="279939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Provincial Health Departments</a:t>
            </a: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4289108" y="4333042"/>
            <a:ext cx="279558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Resource planning and outreach</a:t>
            </a:r>
            <a:endParaRPr lang="en-US" sz="1750" dirty="0"/>
          </a:p>
        </p:txBody>
      </p:sp>
      <p:sp>
        <p:nvSpPr>
          <p:cNvPr id="17" name="Text 15"/>
          <p:cNvSpPr/>
          <p:nvPr/>
        </p:nvSpPr>
        <p:spPr>
          <a:xfrm>
            <a:off x="7545943" y="4333042"/>
            <a:ext cx="279558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Facility access, immunization</a:t>
            </a:r>
            <a:endParaRPr lang="en-US" sz="1750" dirty="0"/>
          </a:p>
        </p:txBody>
      </p:sp>
      <p:sp>
        <p:nvSpPr>
          <p:cNvPr id="18" name="Text 16"/>
          <p:cNvSpPr/>
          <p:nvPr/>
        </p:nvSpPr>
        <p:spPr>
          <a:xfrm>
            <a:off x="10802779" y="4333042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Operational dashboards</a:t>
            </a:r>
            <a:endParaRPr lang="en-US" sz="1750" dirty="0"/>
          </a:p>
        </p:txBody>
      </p:sp>
      <p:sp>
        <p:nvSpPr>
          <p:cNvPr id="19" name="Shape 17"/>
          <p:cNvSpPr/>
          <p:nvPr/>
        </p:nvSpPr>
        <p:spPr>
          <a:xfrm>
            <a:off x="801410" y="5202555"/>
            <a:ext cx="130275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0" name="Text 18"/>
          <p:cNvSpPr/>
          <p:nvPr/>
        </p:nvSpPr>
        <p:spPr>
          <a:xfrm>
            <a:off x="1028462" y="5346263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Municipalities</a:t>
            </a:r>
            <a:endParaRPr lang="en-US" sz="1750" dirty="0"/>
          </a:p>
        </p:txBody>
      </p:sp>
      <p:sp>
        <p:nvSpPr>
          <p:cNvPr id="21" name="Text 19"/>
          <p:cNvSpPr/>
          <p:nvPr/>
        </p:nvSpPr>
        <p:spPr>
          <a:xfrm>
            <a:off x="4289108" y="5346263"/>
            <a:ext cx="27955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Infrastructure investment</a:t>
            </a:r>
            <a:endParaRPr lang="en-US" sz="1750" dirty="0"/>
          </a:p>
        </p:txBody>
      </p:sp>
      <p:sp>
        <p:nvSpPr>
          <p:cNvPr id="22" name="Text 20"/>
          <p:cNvSpPr/>
          <p:nvPr/>
        </p:nvSpPr>
        <p:spPr>
          <a:xfrm>
            <a:off x="7545943" y="5346263"/>
            <a:ext cx="27955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WASH coverage</a:t>
            </a:r>
            <a:endParaRPr lang="en-US" sz="1750" dirty="0"/>
          </a:p>
        </p:txBody>
      </p:sp>
      <p:sp>
        <p:nvSpPr>
          <p:cNvPr id="23" name="Text 21"/>
          <p:cNvSpPr/>
          <p:nvPr/>
        </p:nvSpPr>
        <p:spPr>
          <a:xfrm>
            <a:off x="10802779" y="5346263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Targeted service delivery</a:t>
            </a:r>
            <a:endParaRPr lang="en-US" sz="1750" dirty="0"/>
          </a:p>
        </p:txBody>
      </p:sp>
      <p:sp>
        <p:nvSpPr>
          <p:cNvPr id="24" name="Shape 22"/>
          <p:cNvSpPr/>
          <p:nvPr/>
        </p:nvSpPr>
        <p:spPr>
          <a:xfrm>
            <a:off x="801410" y="5852874"/>
            <a:ext cx="13027581" cy="101322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5" name="Text 23"/>
          <p:cNvSpPr/>
          <p:nvPr/>
        </p:nvSpPr>
        <p:spPr>
          <a:xfrm>
            <a:off x="1028462" y="5996583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NGOs &amp; Donors</a:t>
            </a:r>
            <a:endParaRPr lang="en-US" sz="1750" dirty="0"/>
          </a:p>
        </p:txBody>
      </p:sp>
      <p:sp>
        <p:nvSpPr>
          <p:cNvPr id="26" name="Text 24"/>
          <p:cNvSpPr/>
          <p:nvPr/>
        </p:nvSpPr>
        <p:spPr>
          <a:xfrm>
            <a:off x="4289108" y="5996583"/>
            <a:ext cx="27955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Monitoring &amp; Evaluation</a:t>
            </a:r>
            <a:endParaRPr lang="en-US" sz="1750" dirty="0"/>
          </a:p>
        </p:txBody>
      </p:sp>
      <p:sp>
        <p:nvSpPr>
          <p:cNvPr id="27" name="Text 25"/>
          <p:cNvSpPr/>
          <p:nvPr/>
        </p:nvSpPr>
        <p:spPr>
          <a:xfrm>
            <a:off x="7545943" y="5996583"/>
            <a:ext cx="279558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HIV prevalence, vaccination</a:t>
            </a:r>
            <a:endParaRPr lang="en-US" sz="1750" dirty="0"/>
          </a:p>
        </p:txBody>
      </p:sp>
      <p:sp>
        <p:nvSpPr>
          <p:cNvPr id="28" name="Text 26"/>
          <p:cNvSpPr/>
          <p:nvPr/>
        </p:nvSpPr>
        <p:spPr>
          <a:xfrm>
            <a:off x="10802779" y="5996583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Program targeting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96835" y="311825"/>
            <a:ext cx="35467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B6981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Data Quality &amp; Preparation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396835" y="949523"/>
            <a:ext cx="1701165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dirty="0">
                <a:solidFill>
                  <a:srgbClr val="4B6981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Dataset Overview</a:t>
            </a:r>
            <a:endParaRPr lang="en-US" sz="1300" dirty="0"/>
          </a:p>
        </p:txBody>
      </p:sp>
      <p:sp>
        <p:nvSpPr>
          <p:cNvPr id="4" name="Text 2"/>
          <p:cNvSpPr/>
          <p:nvPr/>
        </p:nvSpPr>
        <p:spPr>
          <a:xfrm>
            <a:off x="396835" y="1275517"/>
            <a:ext cx="5368647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13 national datasets from DHS and Stats SA covering 1998-2016</a:t>
            </a:r>
            <a:endParaRPr lang="en-US" sz="850" dirty="0"/>
          </a:p>
        </p:txBody>
      </p:sp>
      <p:sp>
        <p:nvSpPr>
          <p:cNvPr id="5" name="Text 3"/>
          <p:cNvSpPr/>
          <p:nvPr/>
        </p:nvSpPr>
        <p:spPr>
          <a:xfrm>
            <a:off x="2383512" y="2321600"/>
            <a:ext cx="1394936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2200" dirty="0">
                <a:solidFill>
                  <a:srgbClr val="6F655D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81.6%</a:t>
            </a:r>
            <a:endParaRPr lang="en-US" sz="2200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30517" y="1612821"/>
            <a:ext cx="1701165" cy="1701165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2372320" y="3455670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6F655D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Data Completeness</a:t>
            </a:r>
            <a:endParaRPr lang="en-US" sz="1100" dirty="0"/>
          </a:p>
        </p:txBody>
      </p:sp>
      <p:sp>
        <p:nvSpPr>
          <p:cNvPr id="8" name="Text 5"/>
          <p:cNvSpPr/>
          <p:nvPr/>
        </p:nvSpPr>
        <p:spPr>
          <a:xfrm>
            <a:off x="2383512" y="4596765"/>
            <a:ext cx="1394936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2200" dirty="0">
                <a:solidFill>
                  <a:srgbClr val="6F655D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18.4%</a:t>
            </a:r>
            <a:endParaRPr lang="en-US" sz="2200" dirty="0"/>
          </a:p>
        </p:txBody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0517" y="3887986"/>
            <a:ext cx="1701165" cy="1701165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2372320" y="5730835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6F655D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Initial Missingness</a:t>
            </a:r>
            <a:endParaRPr lang="en-US" sz="1100" dirty="0"/>
          </a:p>
        </p:txBody>
      </p:sp>
      <p:sp>
        <p:nvSpPr>
          <p:cNvPr id="11" name="Text 7"/>
          <p:cNvSpPr/>
          <p:nvPr/>
        </p:nvSpPr>
        <p:spPr>
          <a:xfrm>
            <a:off x="2383512" y="6871930"/>
            <a:ext cx="1394936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2200" dirty="0">
                <a:solidFill>
                  <a:srgbClr val="6F655D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84%</a:t>
            </a:r>
            <a:endParaRPr lang="en-US" sz="2200" dirty="0"/>
          </a:p>
        </p:txBody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0517" y="6163151"/>
            <a:ext cx="1701165" cy="1701165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2372320" y="8006001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6F655D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Records Retained</a:t>
            </a:r>
            <a:endParaRPr lang="en-US" sz="1100" dirty="0"/>
          </a:p>
        </p:txBody>
      </p:sp>
      <p:sp>
        <p:nvSpPr>
          <p:cNvPr id="14" name="Text 9"/>
          <p:cNvSpPr/>
          <p:nvPr/>
        </p:nvSpPr>
        <p:spPr>
          <a:xfrm>
            <a:off x="6049804" y="949523"/>
            <a:ext cx="1701165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dirty="0">
                <a:solidFill>
                  <a:srgbClr val="4B6981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Cleaning Process</a:t>
            </a:r>
            <a:endParaRPr lang="en-US" sz="1300" dirty="0"/>
          </a:p>
        </p:txBody>
      </p:sp>
      <p:pic>
        <p:nvPicPr>
          <p:cNvPr id="1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9804" y="1289685"/>
            <a:ext cx="566976" cy="698659"/>
          </a:xfrm>
          <a:prstGeom prst="rect">
            <a:avLst/>
          </a:prstGeom>
        </p:spPr>
      </p:pic>
      <p:sp>
        <p:nvSpPr>
          <p:cNvPr id="16" name="Text 10"/>
          <p:cNvSpPr/>
          <p:nvPr/>
        </p:nvSpPr>
        <p:spPr>
          <a:xfrm>
            <a:off x="6730127" y="1403033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6F655D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Consolidation</a:t>
            </a:r>
            <a:endParaRPr lang="en-US" sz="1100" dirty="0"/>
          </a:p>
        </p:txBody>
      </p:sp>
      <p:sp>
        <p:nvSpPr>
          <p:cNvPr id="17" name="Text 11"/>
          <p:cNvSpPr/>
          <p:nvPr/>
        </p:nvSpPr>
        <p:spPr>
          <a:xfrm>
            <a:off x="6730127" y="1693545"/>
            <a:ext cx="751093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Merged 13 datasets into unified table with aligned metadata</a:t>
            </a:r>
            <a:endParaRPr lang="en-US" sz="850" dirty="0"/>
          </a:p>
        </p:txBody>
      </p:sp>
      <p:pic>
        <p:nvPicPr>
          <p:cNvPr id="18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9804" y="1988344"/>
            <a:ext cx="566976" cy="698659"/>
          </a:xfrm>
          <a:prstGeom prst="rect">
            <a:avLst/>
          </a:prstGeom>
        </p:spPr>
      </p:pic>
      <p:sp>
        <p:nvSpPr>
          <p:cNvPr id="19" name="Text 12"/>
          <p:cNvSpPr/>
          <p:nvPr/>
        </p:nvSpPr>
        <p:spPr>
          <a:xfrm>
            <a:off x="6730127" y="2101691"/>
            <a:ext cx="1604724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6F655D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Missing Value Treatment</a:t>
            </a:r>
            <a:endParaRPr lang="en-US" sz="1100" dirty="0"/>
          </a:p>
        </p:txBody>
      </p:sp>
      <p:sp>
        <p:nvSpPr>
          <p:cNvPr id="20" name="Text 13"/>
          <p:cNvSpPr/>
          <p:nvPr/>
        </p:nvSpPr>
        <p:spPr>
          <a:xfrm>
            <a:off x="6730127" y="2392204"/>
            <a:ext cx="751093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Group-wise mean imputation for continuous variables, mode for categorical</a:t>
            </a:r>
            <a:endParaRPr lang="en-US" sz="850" dirty="0"/>
          </a:p>
        </p:txBody>
      </p:sp>
      <p:pic>
        <p:nvPicPr>
          <p:cNvPr id="21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49804" y="2687003"/>
            <a:ext cx="566976" cy="698659"/>
          </a:xfrm>
          <a:prstGeom prst="rect">
            <a:avLst/>
          </a:prstGeom>
        </p:spPr>
      </p:pic>
      <p:sp>
        <p:nvSpPr>
          <p:cNvPr id="22" name="Text 14"/>
          <p:cNvSpPr/>
          <p:nvPr/>
        </p:nvSpPr>
        <p:spPr>
          <a:xfrm>
            <a:off x="6730127" y="2800350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6F655D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Outlier Management</a:t>
            </a:r>
            <a:endParaRPr lang="en-US" sz="1100" dirty="0"/>
          </a:p>
        </p:txBody>
      </p:sp>
      <p:sp>
        <p:nvSpPr>
          <p:cNvPr id="23" name="Text 15"/>
          <p:cNvSpPr/>
          <p:nvPr/>
        </p:nvSpPr>
        <p:spPr>
          <a:xfrm>
            <a:off x="6730127" y="3090863"/>
            <a:ext cx="751093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Values exceeding ±1.5 × IQR capped for distributional stability</a:t>
            </a:r>
            <a:endParaRPr lang="en-US" sz="850" dirty="0"/>
          </a:p>
        </p:txBody>
      </p:sp>
      <p:pic>
        <p:nvPicPr>
          <p:cNvPr id="24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49804" y="3385661"/>
            <a:ext cx="566976" cy="698659"/>
          </a:xfrm>
          <a:prstGeom prst="rect">
            <a:avLst/>
          </a:prstGeom>
        </p:spPr>
      </p:pic>
      <p:sp>
        <p:nvSpPr>
          <p:cNvPr id="25" name="Text 16"/>
          <p:cNvSpPr/>
          <p:nvPr/>
        </p:nvSpPr>
        <p:spPr>
          <a:xfrm>
            <a:off x="6730127" y="3499009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6F655D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Feature Engineering</a:t>
            </a:r>
            <a:endParaRPr lang="en-US" sz="1100" dirty="0"/>
          </a:p>
        </p:txBody>
      </p:sp>
      <p:sp>
        <p:nvSpPr>
          <p:cNvPr id="26" name="Text 17"/>
          <p:cNvSpPr/>
          <p:nvPr/>
        </p:nvSpPr>
        <p:spPr>
          <a:xfrm>
            <a:off x="6730127" y="3789521"/>
            <a:ext cx="751093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Derived temporal trends and categorical groups for enhanced interpretability</a:t>
            </a:r>
            <a:endParaRPr lang="en-US" sz="8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9017" y="789622"/>
            <a:ext cx="7549277" cy="6330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950"/>
              </a:lnSpc>
              <a:buNone/>
            </a:pPr>
            <a:r>
              <a:rPr lang="en-US" sz="3950" dirty="0">
                <a:solidFill>
                  <a:srgbClr val="4B6981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Model Performance Comparison</a:t>
            </a:r>
            <a:endParaRPr lang="en-US" sz="3950" dirty="0"/>
          </a:p>
        </p:txBody>
      </p:sp>
      <p:sp>
        <p:nvSpPr>
          <p:cNvPr id="3" name="Shape 1"/>
          <p:cNvSpPr/>
          <p:nvPr/>
        </p:nvSpPr>
        <p:spPr>
          <a:xfrm>
            <a:off x="709017" y="1827848"/>
            <a:ext cx="6504861" cy="2266593"/>
          </a:xfrm>
          <a:prstGeom prst="roundRect">
            <a:avLst>
              <a:gd name="adj" fmla="val 3754"/>
            </a:avLst>
          </a:prstGeom>
          <a:solidFill>
            <a:srgbClr val="FFFAF6"/>
          </a:solidFill>
          <a:ln w="22860">
            <a:solidFill>
              <a:srgbClr val="E1C2C2"/>
            </a:solidFill>
            <a:prstDash val="solid"/>
          </a:ln>
          <a:effectLst>
            <a:outerShdw sx="100000" sy="100000" kx="0" ky="0" algn="bl" rotWithShape="0" blurRad="0" dist="17780" dir="2700000">
              <a:srgbClr val="e1c2c2">
                <a:alpha val="100000"/>
              </a:srgbClr>
            </a:outerShdw>
          </a:effectLst>
        </p:spPr>
      </p:sp>
      <p:sp>
        <p:nvSpPr>
          <p:cNvPr id="4" name="Shape 2"/>
          <p:cNvSpPr/>
          <p:nvPr/>
        </p:nvSpPr>
        <p:spPr>
          <a:xfrm>
            <a:off x="731877" y="1850708"/>
            <a:ext cx="6459141" cy="607814"/>
          </a:xfrm>
          <a:prstGeom prst="roundRect">
            <a:avLst>
              <a:gd name="adj" fmla="val 9487"/>
            </a:avLst>
          </a:prstGeom>
          <a:solidFill>
            <a:srgbClr val="E1C2C2">
              <a:alpha val="50000"/>
            </a:srgbClr>
          </a:solidFill>
          <a:ln/>
          <a:effectLst>
            <a:outerShdw sx="100000" sy="100000" kx="0" ky="0" algn="bl" rotWithShape="0" blurRad="0" dist="17780" dir="2700000">
              <a:srgbClr val="c7a8a8">
                <a:alpha val="100000"/>
              </a:srgbClr>
            </a:outerShdw>
          </a:effectLst>
        </p:spPr>
      </p:sp>
      <p:sp>
        <p:nvSpPr>
          <p:cNvPr id="5" name="Text 3"/>
          <p:cNvSpPr/>
          <p:nvPr/>
        </p:nvSpPr>
        <p:spPr>
          <a:xfrm>
            <a:off x="934403" y="2661047"/>
            <a:ext cx="2532459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6F655D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Logistic Regression</a:t>
            </a:r>
            <a:endParaRPr lang="en-US" sz="1950" dirty="0"/>
          </a:p>
        </p:txBody>
      </p:sp>
      <p:sp>
        <p:nvSpPr>
          <p:cNvPr id="6" name="Text 4"/>
          <p:cNvSpPr/>
          <p:nvPr/>
        </p:nvSpPr>
        <p:spPr>
          <a:xfrm>
            <a:off x="934403" y="3099078"/>
            <a:ext cx="6054090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550" b="1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Strengths:</a:t>
            </a:r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 High interpretability for policy communication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934403" y="3544848"/>
            <a:ext cx="6054090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550" b="1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Limitations:</a:t>
            </a:r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 Assumes linear relationships between predictors</a:t>
            </a:r>
            <a:endParaRPr lang="en-US" sz="1550" dirty="0"/>
          </a:p>
        </p:txBody>
      </p:sp>
      <p:sp>
        <p:nvSpPr>
          <p:cNvPr id="8" name="Shape 6"/>
          <p:cNvSpPr/>
          <p:nvPr/>
        </p:nvSpPr>
        <p:spPr>
          <a:xfrm>
            <a:off x="7416403" y="1827848"/>
            <a:ext cx="6504980" cy="2266593"/>
          </a:xfrm>
          <a:prstGeom prst="roundRect">
            <a:avLst>
              <a:gd name="adj" fmla="val 3754"/>
            </a:avLst>
          </a:prstGeom>
          <a:solidFill>
            <a:srgbClr val="FFFAF6"/>
          </a:solidFill>
          <a:ln w="22860">
            <a:solidFill>
              <a:srgbClr val="CCC4EC"/>
            </a:solidFill>
            <a:prstDash val="solid"/>
          </a:ln>
          <a:effectLst>
            <a:outerShdw sx="100000" sy="100000" kx="0" ky="0" algn="bl" rotWithShape="0" blurRad="0" dist="17780" dir="2700000">
              <a:srgbClr val="ccc4ec">
                <a:alpha val="100000"/>
              </a:srgbClr>
            </a:outerShdw>
          </a:effectLst>
        </p:spPr>
      </p:sp>
      <p:sp>
        <p:nvSpPr>
          <p:cNvPr id="9" name="Shape 7"/>
          <p:cNvSpPr/>
          <p:nvPr/>
        </p:nvSpPr>
        <p:spPr>
          <a:xfrm>
            <a:off x="7439263" y="1850708"/>
            <a:ext cx="6459260" cy="607814"/>
          </a:xfrm>
          <a:prstGeom prst="roundRect">
            <a:avLst>
              <a:gd name="adj" fmla="val 9487"/>
            </a:avLst>
          </a:prstGeom>
          <a:solidFill>
            <a:srgbClr val="CCC4EC">
              <a:alpha val="50000"/>
            </a:srgbClr>
          </a:solidFill>
          <a:ln/>
          <a:effectLst>
            <a:outerShdw sx="100000" sy="100000" kx="0" ky="0" algn="bl" rotWithShape="0" blurRad="0" dist="17780" dir="2700000">
              <a:srgbClr val="b2aad2">
                <a:alpha val="100000"/>
              </a:srgbClr>
            </a:outerShdw>
          </a:effectLst>
        </p:spPr>
      </p:sp>
      <p:sp>
        <p:nvSpPr>
          <p:cNvPr id="10" name="Text 8"/>
          <p:cNvSpPr/>
          <p:nvPr/>
        </p:nvSpPr>
        <p:spPr>
          <a:xfrm>
            <a:off x="7641788" y="2661047"/>
            <a:ext cx="2532459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6F655D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Decision Tree</a:t>
            </a:r>
            <a:endParaRPr lang="en-US" sz="1950" dirty="0"/>
          </a:p>
        </p:txBody>
      </p:sp>
      <p:sp>
        <p:nvSpPr>
          <p:cNvPr id="11" name="Text 9"/>
          <p:cNvSpPr/>
          <p:nvPr/>
        </p:nvSpPr>
        <p:spPr>
          <a:xfrm>
            <a:off x="7641788" y="3099078"/>
            <a:ext cx="6054209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550" b="1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Strengths:</a:t>
            </a:r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 Simple visual rules, easy to explain</a:t>
            </a:r>
            <a:endParaRPr lang="en-US" sz="1550" dirty="0"/>
          </a:p>
        </p:txBody>
      </p:sp>
      <p:sp>
        <p:nvSpPr>
          <p:cNvPr id="12" name="Text 10"/>
          <p:cNvSpPr/>
          <p:nvPr/>
        </p:nvSpPr>
        <p:spPr>
          <a:xfrm>
            <a:off x="7641788" y="3544848"/>
            <a:ext cx="6054209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550" b="1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Limitations:</a:t>
            </a:r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 Risk of overfitting on limited data</a:t>
            </a:r>
            <a:endParaRPr lang="en-US" sz="1550" dirty="0"/>
          </a:p>
        </p:txBody>
      </p:sp>
      <p:sp>
        <p:nvSpPr>
          <p:cNvPr id="13" name="Shape 11"/>
          <p:cNvSpPr/>
          <p:nvPr/>
        </p:nvSpPr>
        <p:spPr>
          <a:xfrm>
            <a:off x="709017" y="4296966"/>
            <a:ext cx="6504861" cy="2266593"/>
          </a:xfrm>
          <a:prstGeom prst="roundRect">
            <a:avLst>
              <a:gd name="adj" fmla="val 3754"/>
            </a:avLst>
          </a:prstGeom>
          <a:solidFill>
            <a:srgbClr val="FFFAF6"/>
          </a:solidFill>
          <a:ln w="22860">
            <a:solidFill>
              <a:srgbClr val="B4DAE4"/>
            </a:solidFill>
            <a:prstDash val="solid"/>
          </a:ln>
          <a:effectLst>
            <a:outerShdw sx="100000" sy="100000" kx="0" ky="0" algn="bl" rotWithShape="0" blurRad="0" dist="17780" dir="2700000">
              <a:srgbClr val="b4dae4">
                <a:alpha val="100000"/>
              </a:srgbClr>
            </a:outerShdw>
          </a:effectLst>
        </p:spPr>
      </p:sp>
      <p:sp>
        <p:nvSpPr>
          <p:cNvPr id="14" name="Shape 12"/>
          <p:cNvSpPr/>
          <p:nvPr/>
        </p:nvSpPr>
        <p:spPr>
          <a:xfrm>
            <a:off x="731877" y="4319826"/>
            <a:ext cx="6459141" cy="607814"/>
          </a:xfrm>
          <a:prstGeom prst="roundRect">
            <a:avLst>
              <a:gd name="adj" fmla="val 9487"/>
            </a:avLst>
          </a:prstGeom>
          <a:solidFill>
            <a:srgbClr val="B4DAE4">
              <a:alpha val="50000"/>
            </a:srgbClr>
          </a:solidFill>
          <a:ln/>
          <a:effectLst>
            <a:outerShdw sx="100000" sy="100000" kx="0" ky="0" algn="bl" rotWithShape="0" blurRad="0" dist="17780" dir="2700000">
              <a:srgbClr val="9ac0ca">
                <a:alpha val="100000"/>
              </a:srgbClr>
            </a:outerShdw>
          </a:effectLst>
        </p:spPr>
      </p:sp>
      <p:sp>
        <p:nvSpPr>
          <p:cNvPr id="15" name="Text 13"/>
          <p:cNvSpPr/>
          <p:nvPr/>
        </p:nvSpPr>
        <p:spPr>
          <a:xfrm>
            <a:off x="934403" y="5130165"/>
            <a:ext cx="2532459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6F655D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Random Forest</a:t>
            </a:r>
            <a:endParaRPr lang="en-US" sz="1950" dirty="0"/>
          </a:p>
        </p:txBody>
      </p:sp>
      <p:sp>
        <p:nvSpPr>
          <p:cNvPr id="16" name="Text 14"/>
          <p:cNvSpPr/>
          <p:nvPr/>
        </p:nvSpPr>
        <p:spPr>
          <a:xfrm>
            <a:off x="934403" y="5568196"/>
            <a:ext cx="6054090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550" b="1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Strengths:</a:t>
            </a:r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 Highest accuracy (54.6%), robust performance</a:t>
            </a:r>
            <a:endParaRPr lang="en-US" sz="1550" dirty="0"/>
          </a:p>
        </p:txBody>
      </p:sp>
      <p:sp>
        <p:nvSpPr>
          <p:cNvPr id="17" name="Text 15"/>
          <p:cNvSpPr/>
          <p:nvPr/>
        </p:nvSpPr>
        <p:spPr>
          <a:xfrm>
            <a:off x="934403" y="6013966"/>
            <a:ext cx="6054090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550" b="1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Limitations:</a:t>
            </a:r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 Black-box model, harder to interpret</a:t>
            </a:r>
            <a:endParaRPr lang="en-US" sz="1550" dirty="0"/>
          </a:p>
        </p:txBody>
      </p:sp>
      <p:sp>
        <p:nvSpPr>
          <p:cNvPr id="18" name="Shape 16"/>
          <p:cNvSpPr/>
          <p:nvPr/>
        </p:nvSpPr>
        <p:spPr>
          <a:xfrm>
            <a:off x="7416403" y="4296966"/>
            <a:ext cx="6504980" cy="2266593"/>
          </a:xfrm>
          <a:prstGeom prst="roundRect">
            <a:avLst>
              <a:gd name="adj" fmla="val 3754"/>
            </a:avLst>
          </a:prstGeom>
          <a:solidFill>
            <a:srgbClr val="FFFAF6"/>
          </a:solidFill>
          <a:ln w="22860">
            <a:solidFill>
              <a:srgbClr val="E1C2C2"/>
            </a:solidFill>
            <a:prstDash val="solid"/>
          </a:ln>
          <a:effectLst>
            <a:outerShdw sx="100000" sy="100000" kx="0" ky="0" algn="bl" rotWithShape="0" blurRad="0" dist="17780" dir="2700000">
              <a:srgbClr val="e1c2c2">
                <a:alpha val="100000"/>
              </a:srgbClr>
            </a:outerShdw>
          </a:effectLst>
        </p:spPr>
      </p:sp>
      <p:sp>
        <p:nvSpPr>
          <p:cNvPr id="19" name="Shape 17"/>
          <p:cNvSpPr/>
          <p:nvPr/>
        </p:nvSpPr>
        <p:spPr>
          <a:xfrm>
            <a:off x="7439263" y="4319826"/>
            <a:ext cx="6459260" cy="607814"/>
          </a:xfrm>
          <a:prstGeom prst="roundRect">
            <a:avLst>
              <a:gd name="adj" fmla="val 9487"/>
            </a:avLst>
          </a:prstGeom>
          <a:solidFill>
            <a:srgbClr val="E1C2C2">
              <a:alpha val="50000"/>
            </a:srgbClr>
          </a:solidFill>
          <a:ln/>
          <a:effectLst>
            <a:outerShdw sx="100000" sy="100000" kx="0" ky="0" algn="bl" rotWithShape="0" blurRad="0" dist="17780" dir="2700000">
              <a:srgbClr val="c7a8a8">
                <a:alpha val="100000"/>
              </a:srgbClr>
            </a:outerShdw>
          </a:effectLst>
        </p:spPr>
      </p:sp>
      <p:sp>
        <p:nvSpPr>
          <p:cNvPr id="20" name="Text 18"/>
          <p:cNvSpPr/>
          <p:nvPr/>
        </p:nvSpPr>
        <p:spPr>
          <a:xfrm>
            <a:off x="7641788" y="5130165"/>
            <a:ext cx="2532459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6F655D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Naïve Bayes</a:t>
            </a:r>
            <a:endParaRPr lang="en-US" sz="1950" dirty="0"/>
          </a:p>
        </p:txBody>
      </p:sp>
      <p:sp>
        <p:nvSpPr>
          <p:cNvPr id="21" name="Text 19"/>
          <p:cNvSpPr/>
          <p:nvPr/>
        </p:nvSpPr>
        <p:spPr>
          <a:xfrm>
            <a:off x="7641788" y="5568196"/>
            <a:ext cx="6054209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550" b="1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Strengths:</a:t>
            </a:r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 Fast and scalable for large datasets</a:t>
            </a:r>
            <a:endParaRPr lang="en-US" sz="1550" dirty="0"/>
          </a:p>
        </p:txBody>
      </p:sp>
      <p:sp>
        <p:nvSpPr>
          <p:cNvPr id="22" name="Text 20"/>
          <p:cNvSpPr/>
          <p:nvPr/>
        </p:nvSpPr>
        <p:spPr>
          <a:xfrm>
            <a:off x="7641788" y="6013966"/>
            <a:ext cx="6054209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550" b="1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Limitations:</a:t>
            </a:r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 Assumes feature independence</a:t>
            </a:r>
            <a:endParaRPr lang="en-US" sz="1550" dirty="0"/>
          </a:p>
        </p:txBody>
      </p:sp>
      <p:sp>
        <p:nvSpPr>
          <p:cNvPr id="23" name="Text 21"/>
          <p:cNvSpPr/>
          <p:nvPr/>
        </p:nvSpPr>
        <p:spPr>
          <a:xfrm>
            <a:off x="709017" y="6791444"/>
            <a:ext cx="13212366" cy="6484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Random Forest emerged as the top performer with AUC = 0.51. Education, Water Access, and Income accounted for nearly 70% of model importance.</a:t>
            </a:r>
            <a:endParaRPr lang="en-US" sz="15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075" y="623411"/>
            <a:ext cx="9347002" cy="708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4B6981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Dual-Platform Deployment Strategy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075" y="1784628"/>
            <a:ext cx="6380440" cy="18288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075" y="2194084"/>
            <a:ext cx="2832616" cy="3539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6F655D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Power BI Dashboard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075" y="2684026"/>
            <a:ext cx="6380440" cy="14497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Primary platform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 for policymakers to visualize health trends and compare model results. Published to Power BI Service with role-based access and weekly refresh every Monday at 06:00 SAST.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6765" y="1784628"/>
            <a:ext cx="6380559" cy="18288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456765" y="2194084"/>
            <a:ext cx="2832616" cy="3539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6F655D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R Shiny Web App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7456765" y="2684026"/>
            <a:ext cx="6380559" cy="10872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Secondary platform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 for researchers to conduct model testing and interactive scenario exploration. Hosted at groupm-bin381.shinyapps.io for academic demonstration.</a:t>
            </a:r>
            <a:endParaRPr lang="en-US" sz="1750" dirty="0"/>
          </a:p>
        </p:txBody>
      </p:sp>
      <p:sp>
        <p:nvSpPr>
          <p:cNvPr id="9" name="Shape 5"/>
          <p:cNvSpPr/>
          <p:nvPr/>
        </p:nvSpPr>
        <p:spPr>
          <a:xfrm>
            <a:off x="793075" y="4388644"/>
            <a:ext cx="6408777" cy="679847"/>
          </a:xfrm>
          <a:prstGeom prst="roundRect">
            <a:avLst>
              <a:gd name="adj" fmla="val 480005"/>
            </a:avLst>
          </a:prstGeom>
          <a:solidFill>
            <a:srgbClr val="E1C2C2">
              <a:alpha val="50000"/>
            </a:srgbClr>
          </a:solidFill>
          <a:ln w="7620">
            <a:solidFill>
              <a:srgbClr val="C7A8A8"/>
            </a:solidFill>
            <a:prstDash val="solid"/>
          </a:ln>
          <a:effectLst>
            <a:outerShdw sx="100000" sy="100000" kx="0" ky="0" algn="bl" rotWithShape="0" blurRad="0" dist="20320" dir="2700000">
              <a:srgbClr val="c7a8a8">
                <a:alpha val="100000"/>
              </a:srgbClr>
            </a:outerShdw>
          </a:effectLst>
        </p:spPr>
      </p:sp>
      <p:sp>
        <p:nvSpPr>
          <p:cNvPr id="10" name="Text 6"/>
          <p:cNvSpPr/>
          <p:nvPr/>
        </p:nvSpPr>
        <p:spPr>
          <a:xfrm>
            <a:off x="3827502" y="4516160"/>
            <a:ext cx="339923" cy="4248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000000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1</a:t>
            </a:r>
            <a:endParaRPr lang="en-US" sz="2650" dirty="0"/>
          </a:p>
        </p:txBody>
      </p:sp>
      <p:sp>
        <p:nvSpPr>
          <p:cNvPr id="11" name="Text 7"/>
          <p:cNvSpPr/>
          <p:nvPr/>
        </p:nvSpPr>
        <p:spPr>
          <a:xfrm>
            <a:off x="1019651" y="5295067"/>
            <a:ext cx="5955625" cy="3624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Run deployment_export.R to generate metrics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7428428" y="4388644"/>
            <a:ext cx="6408896" cy="679847"/>
          </a:xfrm>
          <a:prstGeom prst="roundRect">
            <a:avLst>
              <a:gd name="adj" fmla="val 480005"/>
            </a:avLst>
          </a:prstGeom>
          <a:solidFill>
            <a:srgbClr val="CCC4EC">
              <a:alpha val="50000"/>
            </a:srgbClr>
          </a:solidFill>
          <a:ln w="7620">
            <a:solidFill>
              <a:srgbClr val="B2AAD2"/>
            </a:solidFill>
            <a:prstDash val="solid"/>
          </a:ln>
          <a:effectLst>
            <a:outerShdw sx="100000" sy="100000" kx="0" ky="0" algn="bl" rotWithShape="0" blurRad="0" dist="20320" dir="2700000">
              <a:srgbClr val="b2aad2">
                <a:alpha val="100000"/>
              </a:srgbClr>
            </a:outerShdw>
          </a:effectLst>
        </p:spPr>
      </p:sp>
      <p:sp>
        <p:nvSpPr>
          <p:cNvPr id="13" name="Text 9"/>
          <p:cNvSpPr/>
          <p:nvPr/>
        </p:nvSpPr>
        <p:spPr>
          <a:xfrm>
            <a:off x="10462855" y="4516160"/>
            <a:ext cx="339923" cy="4248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000000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2</a:t>
            </a:r>
            <a:endParaRPr lang="en-US" sz="2650" dirty="0"/>
          </a:p>
        </p:txBody>
      </p:sp>
      <p:sp>
        <p:nvSpPr>
          <p:cNvPr id="14" name="Text 10"/>
          <p:cNvSpPr/>
          <p:nvPr/>
        </p:nvSpPr>
        <p:spPr>
          <a:xfrm>
            <a:off x="7655004" y="5295067"/>
            <a:ext cx="5955744" cy="3624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Import CSVs into Power BI Desktop</a:t>
            </a:r>
            <a:endParaRPr lang="en-US" sz="1750" dirty="0"/>
          </a:p>
        </p:txBody>
      </p:sp>
      <p:sp>
        <p:nvSpPr>
          <p:cNvPr id="15" name="Shape 11"/>
          <p:cNvSpPr/>
          <p:nvPr/>
        </p:nvSpPr>
        <p:spPr>
          <a:xfrm>
            <a:off x="793075" y="6110645"/>
            <a:ext cx="6408777" cy="679847"/>
          </a:xfrm>
          <a:prstGeom prst="roundRect">
            <a:avLst>
              <a:gd name="adj" fmla="val 480005"/>
            </a:avLst>
          </a:prstGeom>
          <a:solidFill>
            <a:srgbClr val="B4DAE4">
              <a:alpha val="50000"/>
            </a:srgbClr>
          </a:solidFill>
          <a:ln w="7620">
            <a:solidFill>
              <a:srgbClr val="9AC0CA"/>
            </a:solidFill>
            <a:prstDash val="solid"/>
          </a:ln>
          <a:effectLst>
            <a:outerShdw sx="100000" sy="100000" kx="0" ky="0" algn="bl" rotWithShape="0" blurRad="0" dist="20320" dir="2700000">
              <a:srgbClr val="9ac0ca">
                <a:alpha val="100000"/>
              </a:srgbClr>
            </a:outerShdw>
          </a:effectLst>
        </p:spPr>
      </p:sp>
      <p:sp>
        <p:nvSpPr>
          <p:cNvPr id="16" name="Text 12"/>
          <p:cNvSpPr/>
          <p:nvPr/>
        </p:nvSpPr>
        <p:spPr>
          <a:xfrm>
            <a:off x="3827502" y="6238161"/>
            <a:ext cx="339923" cy="4248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000000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3</a:t>
            </a:r>
            <a:endParaRPr lang="en-US" sz="2650" dirty="0"/>
          </a:p>
        </p:txBody>
      </p:sp>
      <p:sp>
        <p:nvSpPr>
          <p:cNvPr id="17" name="Text 13"/>
          <p:cNvSpPr/>
          <p:nvPr/>
        </p:nvSpPr>
        <p:spPr>
          <a:xfrm>
            <a:off x="1019651" y="7017068"/>
            <a:ext cx="5955625" cy="3624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Publish to Belgium Campus workspace</a:t>
            </a:r>
            <a:endParaRPr lang="en-US" sz="1750" dirty="0"/>
          </a:p>
        </p:txBody>
      </p:sp>
      <p:sp>
        <p:nvSpPr>
          <p:cNvPr id="18" name="Shape 14"/>
          <p:cNvSpPr/>
          <p:nvPr/>
        </p:nvSpPr>
        <p:spPr>
          <a:xfrm>
            <a:off x="7428428" y="6110645"/>
            <a:ext cx="6408896" cy="679847"/>
          </a:xfrm>
          <a:prstGeom prst="roundRect">
            <a:avLst>
              <a:gd name="adj" fmla="val 480005"/>
            </a:avLst>
          </a:prstGeom>
          <a:solidFill>
            <a:srgbClr val="E1C2C2">
              <a:alpha val="50000"/>
            </a:srgbClr>
          </a:solidFill>
          <a:ln w="7620">
            <a:solidFill>
              <a:srgbClr val="C7A8A8"/>
            </a:solidFill>
            <a:prstDash val="solid"/>
          </a:ln>
          <a:effectLst>
            <a:outerShdw sx="100000" sy="100000" kx="0" ky="0" algn="bl" rotWithShape="0" blurRad="0" dist="20320" dir="2700000">
              <a:srgbClr val="c7a8a8">
                <a:alpha val="100000"/>
              </a:srgbClr>
            </a:outerShdw>
          </a:effectLst>
        </p:spPr>
      </p:sp>
      <p:sp>
        <p:nvSpPr>
          <p:cNvPr id="19" name="Text 15"/>
          <p:cNvSpPr/>
          <p:nvPr/>
        </p:nvSpPr>
        <p:spPr>
          <a:xfrm>
            <a:off x="10462855" y="6238161"/>
            <a:ext cx="339923" cy="4248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000000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4</a:t>
            </a:r>
            <a:endParaRPr lang="en-US" sz="2650" dirty="0"/>
          </a:p>
        </p:txBody>
      </p:sp>
      <p:sp>
        <p:nvSpPr>
          <p:cNvPr id="20" name="Text 16"/>
          <p:cNvSpPr/>
          <p:nvPr/>
        </p:nvSpPr>
        <p:spPr>
          <a:xfrm>
            <a:off x="7655004" y="7017068"/>
            <a:ext cx="5955744" cy="3624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Configure automated refresh schedule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4488" y="522446"/>
            <a:ext cx="8529757" cy="5932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650"/>
              </a:lnSpc>
              <a:buNone/>
            </a:pPr>
            <a:r>
              <a:rPr lang="en-US" sz="3700" dirty="0">
                <a:solidFill>
                  <a:srgbClr val="4B6981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Monitoring &amp; Maintenance Framework</a:t>
            </a:r>
            <a:endParaRPr lang="en-US" sz="3700" dirty="0"/>
          </a:p>
        </p:txBody>
      </p:sp>
      <p:sp>
        <p:nvSpPr>
          <p:cNvPr id="3" name="Text 1"/>
          <p:cNvSpPr/>
          <p:nvPr/>
        </p:nvSpPr>
        <p:spPr>
          <a:xfrm>
            <a:off x="664488" y="1590318"/>
            <a:ext cx="2964418" cy="3559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4B6981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Automated Monitoring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664488" y="2136100"/>
            <a:ext cx="6419136" cy="6076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The model_monitoring_log.R script tracks performance metrics after every retraining cycle, ensuring sustainability and data drift detection.</a:t>
            </a:r>
            <a:endParaRPr lang="en-US" sz="1450" dirty="0"/>
          </a:p>
        </p:txBody>
      </p:sp>
      <p:sp>
        <p:nvSpPr>
          <p:cNvPr id="5" name="Shape 3"/>
          <p:cNvSpPr/>
          <p:nvPr/>
        </p:nvSpPr>
        <p:spPr>
          <a:xfrm>
            <a:off x="664488" y="2957393"/>
            <a:ext cx="6419136" cy="2202180"/>
          </a:xfrm>
          <a:prstGeom prst="roundRect">
            <a:avLst>
              <a:gd name="adj" fmla="val 3621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672108" y="2965013"/>
            <a:ext cx="6403896" cy="54673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7" name="Text 5"/>
          <p:cNvSpPr/>
          <p:nvPr/>
        </p:nvSpPr>
        <p:spPr>
          <a:xfrm>
            <a:off x="862132" y="3086457"/>
            <a:ext cx="1537692" cy="303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b="1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Metric</a:t>
            </a:r>
            <a:endParaRPr lang="en-US" sz="1450" dirty="0"/>
          </a:p>
        </p:txBody>
      </p:sp>
      <p:sp>
        <p:nvSpPr>
          <p:cNvPr id="8" name="Text 6"/>
          <p:cNvSpPr/>
          <p:nvPr/>
        </p:nvSpPr>
        <p:spPr>
          <a:xfrm>
            <a:off x="2787015" y="3086457"/>
            <a:ext cx="1213723" cy="303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b="1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Threshold</a:t>
            </a:r>
            <a:endParaRPr lang="en-US" sz="1450" dirty="0"/>
          </a:p>
        </p:txBody>
      </p:sp>
      <p:sp>
        <p:nvSpPr>
          <p:cNvPr id="9" name="Text 7"/>
          <p:cNvSpPr/>
          <p:nvPr/>
        </p:nvSpPr>
        <p:spPr>
          <a:xfrm>
            <a:off x="4387929" y="3086457"/>
            <a:ext cx="2498288" cy="303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b="1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Action</a:t>
            </a:r>
            <a:endParaRPr lang="en-US" sz="1450" dirty="0"/>
          </a:p>
        </p:txBody>
      </p:sp>
      <p:sp>
        <p:nvSpPr>
          <p:cNvPr id="10" name="Shape 8"/>
          <p:cNvSpPr/>
          <p:nvPr/>
        </p:nvSpPr>
        <p:spPr>
          <a:xfrm>
            <a:off x="672108" y="3511748"/>
            <a:ext cx="6403896" cy="546735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1" name="Text 9"/>
          <p:cNvSpPr/>
          <p:nvPr/>
        </p:nvSpPr>
        <p:spPr>
          <a:xfrm>
            <a:off x="862132" y="3633192"/>
            <a:ext cx="1537692" cy="303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AUC</a:t>
            </a:r>
            <a:endParaRPr lang="en-US" sz="1450" dirty="0"/>
          </a:p>
        </p:txBody>
      </p:sp>
      <p:sp>
        <p:nvSpPr>
          <p:cNvPr id="12" name="Text 10"/>
          <p:cNvSpPr/>
          <p:nvPr/>
        </p:nvSpPr>
        <p:spPr>
          <a:xfrm>
            <a:off x="2787015" y="3633192"/>
            <a:ext cx="1213723" cy="303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&lt; 0.50</a:t>
            </a:r>
            <a:endParaRPr lang="en-US" sz="1450" dirty="0"/>
          </a:p>
        </p:txBody>
      </p:sp>
      <p:sp>
        <p:nvSpPr>
          <p:cNvPr id="13" name="Text 11"/>
          <p:cNvSpPr/>
          <p:nvPr/>
        </p:nvSpPr>
        <p:spPr>
          <a:xfrm>
            <a:off x="4387929" y="3633192"/>
            <a:ext cx="2498288" cy="303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Retrain model</a:t>
            </a:r>
            <a:endParaRPr lang="en-US" sz="1450" dirty="0"/>
          </a:p>
        </p:txBody>
      </p:sp>
      <p:sp>
        <p:nvSpPr>
          <p:cNvPr id="14" name="Shape 12"/>
          <p:cNvSpPr/>
          <p:nvPr/>
        </p:nvSpPr>
        <p:spPr>
          <a:xfrm>
            <a:off x="672108" y="4058483"/>
            <a:ext cx="6403896" cy="54673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5" name="Text 13"/>
          <p:cNvSpPr/>
          <p:nvPr/>
        </p:nvSpPr>
        <p:spPr>
          <a:xfrm>
            <a:off x="862132" y="4179927"/>
            <a:ext cx="1537692" cy="303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Accuracy</a:t>
            </a:r>
            <a:endParaRPr lang="en-US" sz="1450" dirty="0"/>
          </a:p>
        </p:txBody>
      </p:sp>
      <p:sp>
        <p:nvSpPr>
          <p:cNvPr id="16" name="Text 14"/>
          <p:cNvSpPr/>
          <p:nvPr/>
        </p:nvSpPr>
        <p:spPr>
          <a:xfrm>
            <a:off x="2787015" y="4179927"/>
            <a:ext cx="1213723" cy="303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&lt; 45%</a:t>
            </a:r>
            <a:endParaRPr lang="en-US" sz="1450" dirty="0"/>
          </a:p>
        </p:txBody>
      </p:sp>
      <p:sp>
        <p:nvSpPr>
          <p:cNvPr id="17" name="Text 15"/>
          <p:cNvSpPr/>
          <p:nvPr/>
        </p:nvSpPr>
        <p:spPr>
          <a:xfrm>
            <a:off x="4387929" y="4179927"/>
            <a:ext cx="2498288" cy="303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Investigate bias</a:t>
            </a:r>
            <a:endParaRPr lang="en-US" sz="1450" dirty="0"/>
          </a:p>
        </p:txBody>
      </p:sp>
      <p:sp>
        <p:nvSpPr>
          <p:cNvPr id="18" name="Shape 16"/>
          <p:cNvSpPr/>
          <p:nvPr/>
        </p:nvSpPr>
        <p:spPr>
          <a:xfrm>
            <a:off x="672108" y="4605218"/>
            <a:ext cx="6403896" cy="546735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9" name="Text 17"/>
          <p:cNvSpPr/>
          <p:nvPr/>
        </p:nvSpPr>
        <p:spPr>
          <a:xfrm>
            <a:off x="862132" y="4726662"/>
            <a:ext cx="1537692" cy="303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Data Age</a:t>
            </a:r>
            <a:endParaRPr lang="en-US" sz="1450" dirty="0"/>
          </a:p>
        </p:txBody>
      </p:sp>
      <p:sp>
        <p:nvSpPr>
          <p:cNvPr id="20" name="Text 18"/>
          <p:cNvSpPr/>
          <p:nvPr/>
        </p:nvSpPr>
        <p:spPr>
          <a:xfrm>
            <a:off x="2787015" y="4726662"/>
            <a:ext cx="1213723" cy="303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&gt; 24 months</a:t>
            </a:r>
            <a:endParaRPr lang="en-US" sz="1450" dirty="0"/>
          </a:p>
        </p:txBody>
      </p:sp>
      <p:sp>
        <p:nvSpPr>
          <p:cNvPr id="21" name="Text 19"/>
          <p:cNvSpPr/>
          <p:nvPr/>
        </p:nvSpPr>
        <p:spPr>
          <a:xfrm>
            <a:off x="4387929" y="4726662"/>
            <a:ext cx="2498288" cy="303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Update dataset</a:t>
            </a:r>
            <a:endParaRPr lang="en-US" sz="1450" dirty="0"/>
          </a:p>
        </p:txBody>
      </p:sp>
      <p:sp>
        <p:nvSpPr>
          <p:cNvPr id="22" name="Text 20"/>
          <p:cNvSpPr/>
          <p:nvPr/>
        </p:nvSpPr>
        <p:spPr>
          <a:xfrm>
            <a:off x="7554397" y="1590318"/>
            <a:ext cx="2932509" cy="3559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4B6981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Maintenance Schedule</a:t>
            </a:r>
            <a:endParaRPr lang="en-US" sz="2200" dirty="0"/>
          </a:p>
        </p:txBody>
      </p:sp>
      <p:sp>
        <p:nvSpPr>
          <p:cNvPr id="23" name="Shape 21"/>
          <p:cNvSpPr/>
          <p:nvPr/>
        </p:nvSpPr>
        <p:spPr>
          <a:xfrm>
            <a:off x="10752534" y="2159913"/>
            <a:ext cx="22860" cy="3705463"/>
          </a:xfrm>
          <a:prstGeom prst="roundRect">
            <a:avLst>
              <a:gd name="adj" fmla="val 348862"/>
            </a:avLst>
          </a:prstGeom>
          <a:solidFill>
            <a:srgbClr val="000000">
              <a:alpha val="8000"/>
            </a:srgbClr>
          </a:solidFill>
          <a:ln/>
        </p:spPr>
      </p:sp>
      <p:sp>
        <p:nvSpPr>
          <p:cNvPr id="24" name="Shape 22"/>
          <p:cNvSpPr/>
          <p:nvPr/>
        </p:nvSpPr>
        <p:spPr>
          <a:xfrm>
            <a:off x="10003631" y="2362081"/>
            <a:ext cx="569595" cy="22860"/>
          </a:xfrm>
          <a:prstGeom prst="roundRect">
            <a:avLst>
              <a:gd name="adj" fmla="val 348862"/>
            </a:avLst>
          </a:prstGeom>
          <a:solidFill>
            <a:srgbClr val="C7A8A8"/>
          </a:solidFill>
          <a:ln/>
        </p:spPr>
      </p:sp>
      <p:sp>
        <p:nvSpPr>
          <p:cNvPr id="25" name="Shape 23"/>
          <p:cNvSpPr/>
          <p:nvPr/>
        </p:nvSpPr>
        <p:spPr>
          <a:xfrm>
            <a:off x="10550366" y="2159913"/>
            <a:ext cx="427196" cy="427196"/>
          </a:xfrm>
          <a:prstGeom prst="roundRect">
            <a:avLst>
              <a:gd name="adj" fmla="val 18668"/>
            </a:avLst>
          </a:prstGeom>
          <a:solidFill>
            <a:srgbClr val="E1C2C2">
              <a:alpha val="50000"/>
            </a:srgbClr>
          </a:solidFill>
          <a:ln w="7620">
            <a:solidFill>
              <a:srgbClr val="C7A8A8"/>
            </a:solidFill>
            <a:prstDash val="solid"/>
          </a:ln>
          <a:effectLst>
            <a:outerShdw sx="100000" sy="100000" kx="0" ky="0" algn="bl" rotWithShape="0" blurRad="0" dist="17780" dir="2700000">
              <a:srgbClr val="c7a8a8">
                <a:alpha val="100000"/>
              </a:srgbClr>
            </a:outerShdw>
          </a:effectLst>
        </p:spPr>
      </p:sp>
      <p:sp>
        <p:nvSpPr>
          <p:cNvPr id="26" name="Text 24"/>
          <p:cNvSpPr/>
          <p:nvPr/>
        </p:nvSpPr>
        <p:spPr>
          <a:xfrm>
            <a:off x="10621566" y="2195513"/>
            <a:ext cx="284798" cy="3559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1</a:t>
            </a:r>
            <a:endParaRPr lang="en-US" sz="2200" dirty="0"/>
          </a:p>
        </p:txBody>
      </p:sp>
      <p:sp>
        <p:nvSpPr>
          <p:cNvPr id="27" name="Text 25"/>
          <p:cNvSpPr/>
          <p:nvPr/>
        </p:nvSpPr>
        <p:spPr>
          <a:xfrm>
            <a:off x="7554397" y="2225159"/>
            <a:ext cx="2260283" cy="2965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6F655D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Monthly Review</a:t>
            </a:r>
            <a:endParaRPr lang="en-US" sz="1850" dirty="0"/>
          </a:p>
        </p:txBody>
      </p:sp>
      <p:sp>
        <p:nvSpPr>
          <p:cNvPr id="28" name="Text 26"/>
          <p:cNvSpPr/>
          <p:nvPr/>
        </p:nvSpPr>
        <p:spPr>
          <a:xfrm>
            <a:off x="7554397" y="2711529"/>
            <a:ext cx="2260283" cy="6076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Automated monitoring log check</a:t>
            </a:r>
            <a:endParaRPr lang="en-US" sz="1450" dirty="0"/>
          </a:p>
        </p:txBody>
      </p:sp>
      <p:sp>
        <p:nvSpPr>
          <p:cNvPr id="29" name="Shape 27"/>
          <p:cNvSpPr/>
          <p:nvPr/>
        </p:nvSpPr>
        <p:spPr>
          <a:xfrm>
            <a:off x="10954702" y="3501271"/>
            <a:ext cx="569595" cy="22860"/>
          </a:xfrm>
          <a:prstGeom prst="roundRect">
            <a:avLst>
              <a:gd name="adj" fmla="val 348862"/>
            </a:avLst>
          </a:prstGeom>
          <a:solidFill>
            <a:srgbClr val="B2AAD2"/>
          </a:solidFill>
          <a:ln/>
        </p:spPr>
      </p:sp>
      <p:sp>
        <p:nvSpPr>
          <p:cNvPr id="30" name="Shape 28"/>
          <p:cNvSpPr/>
          <p:nvPr/>
        </p:nvSpPr>
        <p:spPr>
          <a:xfrm>
            <a:off x="10550366" y="3299103"/>
            <a:ext cx="427196" cy="427196"/>
          </a:xfrm>
          <a:prstGeom prst="roundRect">
            <a:avLst>
              <a:gd name="adj" fmla="val 18668"/>
            </a:avLst>
          </a:prstGeom>
          <a:solidFill>
            <a:srgbClr val="CCC4EC">
              <a:alpha val="50000"/>
            </a:srgbClr>
          </a:solidFill>
          <a:ln w="7620">
            <a:solidFill>
              <a:srgbClr val="B2AAD2"/>
            </a:solidFill>
            <a:prstDash val="solid"/>
          </a:ln>
          <a:effectLst>
            <a:outerShdw sx="100000" sy="100000" kx="0" ky="0" algn="bl" rotWithShape="0" blurRad="0" dist="17780" dir="2700000">
              <a:srgbClr val="b2aad2">
                <a:alpha val="100000"/>
              </a:srgbClr>
            </a:outerShdw>
          </a:effectLst>
        </p:spPr>
      </p:sp>
      <p:sp>
        <p:nvSpPr>
          <p:cNvPr id="31" name="Text 29"/>
          <p:cNvSpPr/>
          <p:nvPr/>
        </p:nvSpPr>
        <p:spPr>
          <a:xfrm>
            <a:off x="10621566" y="3334703"/>
            <a:ext cx="284798" cy="3559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2</a:t>
            </a:r>
            <a:endParaRPr lang="en-US" sz="2200" dirty="0"/>
          </a:p>
        </p:txBody>
      </p:sp>
      <p:sp>
        <p:nvSpPr>
          <p:cNvPr id="32" name="Text 30"/>
          <p:cNvSpPr/>
          <p:nvPr/>
        </p:nvSpPr>
        <p:spPr>
          <a:xfrm>
            <a:off x="11713250" y="3364349"/>
            <a:ext cx="2260283" cy="2965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6F655D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Quarterly Validation</a:t>
            </a:r>
            <a:endParaRPr lang="en-US" sz="1850" dirty="0"/>
          </a:p>
        </p:txBody>
      </p:sp>
      <p:sp>
        <p:nvSpPr>
          <p:cNvPr id="33" name="Text 31"/>
          <p:cNvSpPr/>
          <p:nvPr/>
        </p:nvSpPr>
        <p:spPr>
          <a:xfrm>
            <a:off x="11713250" y="3850719"/>
            <a:ext cx="2260283" cy="6076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Model re-evaluation using 2016 test set</a:t>
            </a:r>
            <a:endParaRPr lang="en-US" sz="1450" dirty="0"/>
          </a:p>
        </p:txBody>
      </p:sp>
      <p:sp>
        <p:nvSpPr>
          <p:cNvPr id="34" name="Shape 32"/>
          <p:cNvSpPr/>
          <p:nvPr/>
        </p:nvSpPr>
        <p:spPr>
          <a:xfrm>
            <a:off x="10003631" y="4483179"/>
            <a:ext cx="569595" cy="22860"/>
          </a:xfrm>
          <a:prstGeom prst="roundRect">
            <a:avLst>
              <a:gd name="adj" fmla="val 348862"/>
            </a:avLst>
          </a:prstGeom>
          <a:solidFill>
            <a:srgbClr val="9AC0CA"/>
          </a:solidFill>
          <a:ln/>
        </p:spPr>
      </p:sp>
      <p:sp>
        <p:nvSpPr>
          <p:cNvPr id="35" name="Shape 33"/>
          <p:cNvSpPr/>
          <p:nvPr/>
        </p:nvSpPr>
        <p:spPr>
          <a:xfrm>
            <a:off x="10550366" y="4281011"/>
            <a:ext cx="427196" cy="427196"/>
          </a:xfrm>
          <a:prstGeom prst="roundRect">
            <a:avLst>
              <a:gd name="adj" fmla="val 18668"/>
            </a:avLst>
          </a:prstGeom>
          <a:solidFill>
            <a:srgbClr val="B4DAE4">
              <a:alpha val="50000"/>
            </a:srgbClr>
          </a:solidFill>
          <a:ln w="7620">
            <a:solidFill>
              <a:srgbClr val="9AC0CA"/>
            </a:solidFill>
            <a:prstDash val="solid"/>
          </a:ln>
          <a:effectLst>
            <a:outerShdw sx="100000" sy="100000" kx="0" ky="0" algn="bl" rotWithShape="0" blurRad="0" dist="17780" dir="2700000">
              <a:srgbClr val="9ac0ca">
                <a:alpha val="100000"/>
              </a:srgbClr>
            </a:outerShdw>
          </a:effectLst>
        </p:spPr>
      </p:sp>
      <p:sp>
        <p:nvSpPr>
          <p:cNvPr id="36" name="Text 34"/>
          <p:cNvSpPr/>
          <p:nvPr/>
        </p:nvSpPr>
        <p:spPr>
          <a:xfrm>
            <a:off x="10621566" y="4316611"/>
            <a:ext cx="284798" cy="3559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3</a:t>
            </a:r>
            <a:endParaRPr lang="en-US" sz="2200" dirty="0"/>
          </a:p>
        </p:txBody>
      </p:sp>
      <p:sp>
        <p:nvSpPr>
          <p:cNvPr id="37" name="Text 35"/>
          <p:cNvSpPr/>
          <p:nvPr/>
        </p:nvSpPr>
        <p:spPr>
          <a:xfrm>
            <a:off x="7554397" y="4346258"/>
            <a:ext cx="2260283" cy="2965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6F655D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Annual Governance</a:t>
            </a:r>
            <a:endParaRPr lang="en-US" sz="1850" dirty="0"/>
          </a:p>
        </p:txBody>
      </p:sp>
      <p:sp>
        <p:nvSpPr>
          <p:cNvPr id="38" name="Text 36"/>
          <p:cNvSpPr/>
          <p:nvPr/>
        </p:nvSpPr>
        <p:spPr>
          <a:xfrm>
            <a:off x="7554397" y="4832628"/>
            <a:ext cx="2260283" cy="9115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Update model_governance_log.xlsx with version history</a:t>
            </a:r>
            <a:endParaRPr lang="en-US" sz="1450" dirty="0"/>
          </a:p>
        </p:txBody>
      </p:sp>
      <p:sp>
        <p:nvSpPr>
          <p:cNvPr id="39" name="Shape 37"/>
          <p:cNvSpPr/>
          <p:nvPr/>
        </p:nvSpPr>
        <p:spPr>
          <a:xfrm>
            <a:off x="7554397" y="6078974"/>
            <a:ext cx="6419136" cy="1414463"/>
          </a:xfrm>
          <a:prstGeom prst="roundRect">
            <a:avLst>
              <a:gd name="adj" fmla="val 5638"/>
            </a:avLst>
          </a:prstGeom>
          <a:solidFill>
            <a:srgbClr val="E6CCCC"/>
          </a:solidFill>
          <a:ln/>
        </p:spPr>
      </p:sp>
      <p:pic>
        <p:nvPicPr>
          <p:cNvPr id="40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44182" y="6363414"/>
            <a:ext cx="237292" cy="189786"/>
          </a:xfrm>
          <a:prstGeom prst="rect">
            <a:avLst/>
          </a:prstGeom>
        </p:spPr>
      </p:pic>
      <p:sp>
        <p:nvSpPr>
          <p:cNvPr id="41" name="Text 38"/>
          <p:cNvSpPr/>
          <p:nvPr/>
        </p:nvSpPr>
        <p:spPr>
          <a:xfrm>
            <a:off x="8171259" y="6316147"/>
            <a:ext cx="5612487" cy="9115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b="1" dirty="0">
                <a:solidFill>
                  <a:srgbClr val="000000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Ethical Compliance:</a:t>
            </a:r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000000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 All data are aggregated national statistics with no personally identifiable information, complying with POPIA and Belgium Campus research ethics.</a:t>
            </a:r>
            <a:endParaRPr lang="en-US" sz="14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2025-10-21T08:01:06Z</dcterms:created>
  <dcterms:modified xsi:type="dcterms:W3CDTF">2025-10-21T08:01:06Z</dcterms:modified>
</cp:coreProperties>
</file>